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Canva Sans Bold" charset="1" panose="020B0803030501040103"/>
      <p:regular r:id="rId16"/>
    </p:embeddedFont>
    <p:embeddedFont>
      <p:font typeface="Canva Sans" charset="1" panose="020B0503030501040103"/>
      <p:regular r:id="rId17"/>
    </p:embeddedFont>
    <p:embeddedFont>
      <p:font typeface="Avenir Bold" charset="1" panose="020B0703020203020204"/>
      <p:regular r:id="rId18"/>
    </p:embeddedFont>
    <p:embeddedFont>
      <p:font typeface="Avenir" charset="1" panose="020B0503020203020204"/>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media/image4.png" Type="http://schemas.openxmlformats.org/officeDocument/2006/relationships/image"/><Relationship Id="rId5" Target="../media/image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9.png" Type="http://schemas.openxmlformats.org/officeDocument/2006/relationships/image"/><Relationship Id="rId4" Target="../media/image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1.png" Type="http://schemas.openxmlformats.org/officeDocument/2006/relationships/image"/><Relationship Id="rId4" Target="../media/image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DF8F5"/>
        </a:solidFill>
      </p:bgPr>
    </p:bg>
    <p:spTree>
      <p:nvGrpSpPr>
        <p:cNvPr id="1" name=""/>
        <p:cNvGrpSpPr/>
        <p:nvPr/>
      </p:nvGrpSpPr>
      <p:grpSpPr>
        <a:xfrm>
          <a:off x="0" y="0"/>
          <a:ext cx="0" cy="0"/>
          <a:chOff x="0" y="0"/>
          <a:chExt cx="0" cy="0"/>
        </a:xfrm>
      </p:grpSpPr>
      <p:grpSp>
        <p:nvGrpSpPr>
          <p:cNvPr name="Group 2" id="2"/>
          <p:cNvGrpSpPr/>
          <p:nvPr/>
        </p:nvGrpSpPr>
        <p:grpSpPr>
          <a:xfrm rot="0">
            <a:off x="17956739" y="2946265"/>
            <a:ext cx="331261" cy="7340735"/>
            <a:chOff x="0" y="0"/>
            <a:chExt cx="87246" cy="1933362"/>
          </a:xfrm>
        </p:grpSpPr>
        <p:sp>
          <p:nvSpPr>
            <p:cNvPr name="Freeform 3" id="3"/>
            <p:cNvSpPr/>
            <p:nvPr/>
          </p:nvSpPr>
          <p:spPr>
            <a:xfrm flipH="false" flipV="false" rot="0">
              <a:off x="0" y="0"/>
              <a:ext cx="87246" cy="1933362"/>
            </a:xfrm>
            <a:custGeom>
              <a:avLst/>
              <a:gdLst/>
              <a:ahLst/>
              <a:cxnLst/>
              <a:rect r="r" b="b" t="t" l="l"/>
              <a:pathLst>
                <a:path h="1933362" w="87246">
                  <a:moveTo>
                    <a:pt x="0" y="0"/>
                  </a:moveTo>
                  <a:lnTo>
                    <a:pt x="87246" y="0"/>
                  </a:lnTo>
                  <a:lnTo>
                    <a:pt x="87246" y="1933362"/>
                  </a:lnTo>
                  <a:lnTo>
                    <a:pt x="0" y="1933362"/>
                  </a:lnTo>
                  <a:close/>
                </a:path>
              </a:pathLst>
            </a:custGeom>
            <a:solidFill>
              <a:srgbClr val="3BA79F"/>
            </a:solidFill>
          </p:spPr>
        </p:sp>
        <p:sp>
          <p:nvSpPr>
            <p:cNvPr name="TextBox 4" id="4"/>
            <p:cNvSpPr txBox="true"/>
            <p:nvPr/>
          </p:nvSpPr>
          <p:spPr>
            <a:xfrm>
              <a:off x="0" y="-38100"/>
              <a:ext cx="87246" cy="1971462"/>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5400000">
            <a:off x="5043934" y="-4722198"/>
            <a:ext cx="331261" cy="9775657"/>
            <a:chOff x="0" y="0"/>
            <a:chExt cx="87246" cy="2574659"/>
          </a:xfrm>
        </p:grpSpPr>
        <p:sp>
          <p:nvSpPr>
            <p:cNvPr name="Freeform 6" id="6"/>
            <p:cNvSpPr/>
            <p:nvPr/>
          </p:nvSpPr>
          <p:spPr>
            <a:xfrm flipH="false" flipV="false" rot="0">
              <a:off x="0" y="0"/>
              <a:ext cx="87246" cy="2574659"/>
            </a:xfrm>
            <a:custGeom>
              <a:avLst/>
              <a:gdLst/>
              <a:ahLst/>
              <a:cxnLst/>
              <a:rect r="r" b="b" t="t" l="l"/>
              <a:pathLst>
                <a:path h="2574659" w="87246">
                  <a:moveTo>
                    <a:pt x="0" y="0"/>
                  </a:moveTo>
                  <a:lnTo>
                    <a:pt x="87246" y="0"/>
                  </a:lnTo>
                  <a:lnTo>
                    <a:pt x="87246" y="2574659"/>
                  </a:lnTo>
                  <a:lnTo>
                    <a:pt x="0" y="2574659"/>
                  </a:lnTo>
                  <a:close/>
                </a:path>
              </a:pathLst>
            </a:custGeom>
            <a:solidFill>
              <a:srgbClr val="3C2E78"/>
            </a:solidFill>
          </p:spPr>
        </p:sp>
        <p:sp>
          <p:nvSpPr>
            <p:cNvPr name="TextBox 7" id="7"/>
            <p:cNvSpPr txBox="true"/>
            <p:nvPr/>
          </p:nvSpPr>
          <p:spPr>
            <a:xfrm>
              <a:off x="0" y="-38100"/>
              <a:ext cx="87246" cy="2612759"/>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0" y="0"/>
            <a:ext cx="331261" cy="4857241"/>
            <a:chOff x="0" y="0"/>
            <a:chExt cx="87246" cy="1279273"/>
          </a:xfrm>
        </p:grpSpPr>
        <p:sp>
          <p:nvSpPr>
            <p:cNvPr name="Freeform 9" id="9"/>
            <p:cNvSpPr/>
            <p:nvPr/>
          </p:nvSpPr>
          <p:spPr>
            <a:xfrm flipH="false" flipV="false" rot="0">
              <a:off x="0" y="0"/>
              <a:ext cx="87246" cy="1279273"/>
            </a:xfrm>
            <a:custGeom>
              <a:avLst/>
              <a:gdLst/>
              <a:ahLst/>
              <a:cxnLst/>
              <a:rect r="r" b="b" t="t" l="l"/>
              <a:pathLst>
                <a:path h="1279273" w="87246">
                  <a:moveTo>
                    <a:pt x="0" y="0"/>
                  </a:moveTo>
                  <a:lnTo>
                    <a:pt x="87246" y="0"/>
                  </a:lnTo>
                  <a:lnTo>
                    <a:pt x="87246" y="1279273"/>
                  </a:lnTo>
                  <a:lnTo>
                    <a:pt x="0" y="1279273"/>
                  </a:lnTo>
                  <a:close/>
                </a:path>
              </a:pathLst>
            </a:custGeom>
            <a:solidFill>
              <a:srgbClr val="3C2E78"/>
            </a:solidFill>
          </p:spPr>
        </p:sp>
        <p:sp>
          <p:nvSpPr>
            <p:cNvPr name="TextBox 10" id="10"/>
            <p:cNvSpPr txBox="true"/>
            <p:nvPr/>
          </p:nvSpPr>
          <p:spPr>
            <a:xfrm>
              <a:off x="0" y="-38100"/>
              <a:ext cx="87246" cy="1317373"/>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0" y="4786371"/>
            <a:ext cx="331261" cy="5524484"/>
            <a:chOff x="0" y="0"/>
            <a:chExt cx="87246" cy="1455008"/>
          </a:xfrm>
        </p:grpSpPr>
        <p:sp>
          <p:nvSpPr>
            <p:cNvPr name="Freeform 12" id="12"/>
            <p:cNvSpPr/>
            <p:nvPr/>
          </p:nvSpPr>
          <p:spPr>
            <a:xfrm flipH="false" flipV="false" rot="0">
              <a:off x="0" y="0"/>
              <a:ext cx="87246" cy="1455008"/>
            </a:xfrm>
            <a:custGeom>
              <a:avLst/>
              <a:gdLst/>
              <a:ahLst/>
              <a:cxnLst/>
              <a:rect r="r" b="b" t="t" l="l"/>
              <a:pathLst>
                <a:path h="1455008" w="87246">
                  <a:moveTo>
                    <a:pt x="0" y="0"/>
                  </a:moveTo>
                  <a:lnTo>
                    <a:pt x="87246" y="0"/>
                  </a:lnTo>
                  <a:lnTo>
                    <a:pt x="87246" y="1455008"/>
                  </a:lnTo>
                  <a:lnTo>
                    <a:pt x="0" y="1455008"/>
                  </a:lnTo>
                  <a:close/>
                </a:path>
              </a:pathLst>
            </a:custGeom>
            <a:solidFill>
              <a:srgbClr val="3BA79F"/>
            </a:solidFill>
          </p:spPr>
        </p:sp>
        <p:sp>
          <p:nvSpPr>
            <p:cNvPr name="TextBox 13" id="13"/>
            <p:cNvSpPr txBox="true"/>
            <p:nvPr/>
          </p:nvSpPr>
          <p:spPr>
            <a:xfrm>
              <a:off x="0" y="-38100"/>
              <a:ext cx="87246" cy="1493108"/>
            </a:xfrm>
            <a:prstGeom prst="rect">
              <a:avLst/>
            </a:prstGeom>
          </p:spPr>
          <p:txBody>
            <a:bodyPr anchor="ctr" rtlCol="false" tIns="50800" lIns="50800" bIns="50800" rIns="50800"/>
            <a:lstStyle/>
            <a:p>
              <a:pPr algn="ctr">
                <a:lnSpc>
                  <a:spcPts val="2659"/>
                </a:lnSpc>
                <a:spcBef>
                  <a:spcPct val="0"/>
                </a:spcBef>
              </a:pPr>
            </a:p>
          </p:txBody>
        </p:sp>
      </p:grpSp>
      <p:grpSp>
        <p:nvGrpSpPr>
          <p:cNvPr name="Group 14" id="14"/>
          <p:cNvGrpSpPr/>
          <p:nvPr/>
        </p:nvGrpSpPr>
        <p:grpSpPr>
          <a:xfrm rot="-5400000">
            <a:off x="14027066" y="-3929673"/>
            <a:ext cx="331261" cy="8190607"/>
            <a:chOff x="0" y="0"/>
            <a:chExt cx="87246" cy="2157197"/>
          </a:xfrm>
        </p:grpSpPr>
        <p:sp>
          <p:nvSpPr>
            <p:cNvPr name="Freeform 15" id="15"/>
            <p:cNvSpPr/>
            <p:nvPr/>
          </p:nvSpPr>
          <p:spPr>
            <a:xfrm flipH="false" flipV="false" rot="0">
              <a:off x="0" y="0"/>
              <a:ext cx="87246" cy="2157197"/>
            </a:xfrm>
            <a:custGeom>
              <a:avLst/>
              <a:gdLst/>
              <a:ahLst/>
              <a:cxnLst/>
              <a:rect r="r" b="b" t="t" l="l"/>
              <a:pathLst>
                <a:path h="2157197" w="87246">
                  <a:moveTo>
                    <a:pt x="0" y="0"/>
                  </a:moveTo>
                  <a:lnTo>
                    <a:pt x="87246" y="0"/>
                  </a:lnTo>
                  <a:lnTo>
                    <a:pt x="87246" y="2157197"/>
                  </a:lnTo>
                  <a:lnTo>
                    <a:pt x="0" y="2157197"/>
                  </a:lnTo>
                  <a:close/>
                </a:path>
              </a:pathLst>
            </a:custGeom>
            <a:solidFill>
              <a:srgbClr val="3C2E78"/>
            </a:solidFill>
          </p:spPr>
        </p:sp>
        <p:sp>
          <p:nvSpPr>
            <p:cNvPr name="TextBox 16" id="16"/>
            <p:cNvSpPr txBox="true"/>
            <p:nvPr/>
          </p:nvSpPr>
          <p:spPr>
            <a:xfrm>
              <a:off x="0" y="-38100"/>
              <a:ext cx="87246" cy="2195297"/>
            </a:xfrm>
            <a:prstGeom prst="rect">
              <a:avLst/>
            </a:prstGeom>
          </p:spPr>
          <p:txBody>
            <a:bodyPr anchor="ctr" rtlCol="false" tIns="50800" lIns="50800" bIns="50800" rIns="50800"/>
            <a:lstStyle/>
            <a:p>
              <a:pPr algn="ctr">
                <a:lnSpc>
                  <a:spcPts val="2659"/>
                </a:lnSpc>
                <a:spcBef>
                  <a:spcPct val="0"/>
                </a:spcBef>
              </a:pPr>
            </a:p>
          </p:txBody>
        </p:sp>
      </p:grpSp>
      <p:grpSp>
        <p:nvGrpSpPr>
          <p:cNvPr name="Group 17" id="17"/>
          <p:cNvGrpSpPr/>
          <p:nvPr/>
        </p:nvGrpSpPr>
        <p:grpSpPr>
          <a:xfrm rot="0">
            <a:off x="17956739" y="0"/>
            <a:ext cx="331261" cy="3012480"/>
            <a:chOff x="0" y="0"/>
            <a:chExt cx="87246" cy="793410"/>
          </a:xfrm>
        </p:grpSpPr>
        <p:sp>
          <p:nvSpPr>
            <p:cNvPr name="Freeform 18" id="18"/>
            <p:cNvSpPr/>
            <p:nvPr/>
          </p:nvSpPr>
          <p:spPr>
            <a:xfrm flipH="false" flipV="false" rot="0">
              <a:off x="0" y="0"/>
              <a:ext cx="87246" cy="793410"/>
            </a:xfrm>
            <a:custGeom>
              <a:avLst/>
              <a:gdLst/>
              <a:ahLst/>
              <a:cxnLst/>
              <a:rect r="r" b="b" t="t" l="l"/>
              <a:pathLst>
                <a:path h="793410" w="87246">
                  <a:moveTo>
                    <a:pt x="0" y="0"/>
                  </a:moveTo>
                  <a:lnTo>
                    <a:pt x="87246" y="0"/>
                  </a:lnTo>
                  <a:lnTo>
                    <a:pt x="87246" y="793410"/>
                  </a:lnTo>
                  <a:lnTo>
                    <a:pt x="0" y="793410"/>
                  </a:lnTo>
                  <a:close/>
                </a:path>
              </a:pathLst>
            </a:custGeom>
            <a:solidFill>
              <a:srgbClr val="3C2E78"/>
            </a:solidFill>
          </p:spPr>
        </p:sp>
        <p:sp>
          <p:nvSpPr>
            <p:cNvPr name="TextBox 19" id="19"/>
            <p:cNvSpPr txBox="true"/>
            <p:nvPr/>
          </p:nvSpPr>
          <p:spPr>
            <a:xfrm>
              <a:off x="0" y="-38100"/>
              <a:ext cx="87246" cy="831510"/>
            </a:xfrm>
            <a:prstGeom prst="rect">
              <a:avLst/>
            </a:prstGeom>
          </p:spPr>
          <p:txBody>
            <a:bodyPr anchor="ctr" rtlCol="false" tIns="50800" lIns="50800" bIns="50800" rIns="50800"/>
            <a:lstStyle/>
            <a:p>
              <a:pPr algn="ctr">
                <a:lnSpc>
                  <a:spcPts val="2659"/>
                </a:lnSpc>
                <a:spcBef>
                  <a:spcPct val="0"/>
                </a:spcBef>
              </a:pPr>
            </a:p>
          </p:txBody>
        </p:sp>
      </p:grpSp>
      <p:grpSp>
        <p:nvGrpSpPr>
          <p:cNvPr name="Group 20" id="20"/>
          <p:cNvGrpSpPr/>
          <p:nvPr/>
        </p:nvGrpSpPr>
        <p:grpSpPr>
          <a:xfrm rot="-5400000">
            <a:off x="17610603" y="9775233"/>
            <a:ext cx="331261" cy="692272"/>
            <a:chOff x="0" y="0"/>
            <a:chExt cx="87246" cy="182327"/>
          </a:xfrm>
        </p:grpSpPr>
        <p:sp>
          <p:nvSpPr>
            <p:cNvPr name="Freeform 21" id="21"/>
            <p:cNvSpPr/>
            <p:nvPr/>
          </p:nvSpPr>
          <p:spPr>
            <a:xfrm flipH="false" flipV="false" rot="0">
              <a:off x="0" y="0"/>
              <a:ext cx="87246" cy="182327"/>
            </a:xfrm>
            <a:custGeom>
              <a:avLst/>
              <a:gdLst/>
              <a:ahLst/>
              <a:cxnLst/>
              <a:rect r="r" b="b" t="t" l="l"/>
              <a:pathLst>
                <a:path h="182327" w="87246">
                  <a:moveTo>
                    <a:pt x="0" y="0"/>
                  </a:moveTo>
                  <a:lnTo>
                    <a:pt x="87246" y="0"/>
                  </a:lnTo>
                  <a:lnTo>
                    <a:pt x="87246" y="182327"/>
                  </a:lnTo>
                  <a:lnTo>
                    <a:pt x="0" y="182327"/>
                  </a:lnTo>
                  <a:close/>
                </a:path>
              </a:pathLst>
            </a:custGeom>
            <a:solidFill>
              <a:srgbClr val="3BA79F"/>
            </a:solidFill>
          </p:spPr>
        </p:sp>
        <p:sp>
          <p:nvSpPr>
            <p:cNvPr name="TextBox 22" id="22"/>
            <p:cNvSpPr txBox="true"/>
            <p:nvPr/>
          </p:nvSpPr>
          <p:spPr>
            <a:xfrm>
              <a:off x="0" y="-38100"/>
              <a:ext cx="87246" cy="220427"/>
            </a:xfrm>
            <a:prstGeom prst="rect">
              <a:avLst/>
            </a:prstGeom>
          </p:spPr>
          <p:txBody>
            <a:bodyPr anchor="ctr" rtlCol="false" tIns="50800" lIns="50800" bIns="50800" rIns="50800"/>
            <a:lstStyle/>
            <a:p>
              <a:pPr algn="ctr">
                <a:lnSpc>
                  <a:spcPts val="2659"/>
                </a:lnSpc>
                <a:spcBef>
                  <a:spcPct val="0"/>
                </a:spcBef>
              </a:pPr>
            </a:p>
          </p:txBody>
        </p:sp>
      </p:grpSp>
      <p:grpSp>
        <p:nvGrpSpPr>
          <p:cNvPr name="Group 23" id="23"/>
          <p:cNvGrpSpPr/>
          <p:nvPr/>
        </p:nvGrpSpPr>
        <p:grpSpPr>
          <a:xfrm rot="-5400000">
            <a:off x="1637154" y="8484216"/>
            <a:ext cx="331261" cy="3274307"/>
            <a:chOff x="0" y="0"/>
            <a:chExt cx="87246" cy="862369"/>
          </a:xfrm>
        </p:grpSpPr>
        <p:sp>
          <p:nvSpPr>
            <p:cNvPr name="Freeform 24" id="24"/>
            <p:cNvSpPr/>
            <p:nvPr/>
          </p:nvSpPr>
          <p:spPr>
            <a:xfrm flipH="false" flipV="false" rot="0">
              <a:off x="0" y="0"/>
              <a:ext cx="87246" cy="862369"/>
            </a:xfrm>
            <a:custGeom>
              <a:avLst/>
              <a:gdLst/>
              <a:ahLst/>
              <a:cxnLst/>
              <a:rect r="r" b="b" t="t" l="l"/>
              <a:pathLst>
                <a:path h="862369" w="87246">
                  <a:moveTo>
                    <a:pt x="0" y="0"/>
                  </a:moveTo>
                  <a:lnTo>
                    <a:pt x="87246" y="0"/>
                  </a:lnTo>
                  <a:lnTo>
                    <a:pt x="87246" y="862369"/>
                  </a:lnTo>
                  <a:lnTo>
                    <a:pt x="0" y="862369"/>
                  </a:lnTo>
                  <a:close/>
                </a:path>
              </a:pathLst>
            </a:custGeom>
            <a:solidFill>
              <a:srgbClr val="3BA79F"/>
            </a:solidFill>
          </p:spPr>
        </p:sp>
        <p:sp>
          <p:nvSpPr>
            <p:cNvPr name="TextBox 25" id="25"/>
            <p:cNvSpPr txBox="true"/>
            <p:nvPr/>
          </p:nvSpPr>
          <p:spPr>
            <a:xfrm>
              <a:off x="0" y="-38100"/>
              <a:ext cx="87246" cy="900469"/>
            </a:xfrm>
            <a:prstGeom prst="rect">
              <a:avLst/>
            </a:prstGeom>
          </p:spPr>
          <p:txBody>
            <a:bodyPr anchor="ctr" rtlCol="false" tIns="50800" lIns="50800" bIns="50800" rIns="50800"/>
            <a:lstStyle/>
            <a:p>
              <a:pPr algn="ctr">
                <a:lnSpc>
                  <a:spcPts val="2659"/>
                </a:lnSpc>
                <a:spcBef>
                  <a:spcPct val="0"/>
                </a:spcBef>
              </a:pPr>
            </a:p>
          </p:txBody>
        </p:sp>
      </p:grpSp>
      <p:grpSp>
        <p:nvGrpSpPr>
          <p:cNvPr name="Group 26" id="26"/>
          <p:cNvGrpSpPr/>
          <p:nvPr/>
        </p:nvGrpSpPr>
        <p:grpSpPr>
          <a:xfrm rot="-5400000">
            <a:off x="10235886" y="3037756"/>
            <a:ext cx="331261" cy="14167228"/>
            <a:chOff x="0" y="0"/>
            <a:chExt cx="87246" cy="3731286"/>
          </a:xfrm>
        </p:grpSpPr>
        <p:sp>
          <p:nvSpPr>
            <p:cNvPr name="Freeform 27" id="27"/>
            <p:cNvSpPr/>
            <p:nvPr/>
          </p:nvSpPr>
          <p:spPr>
            <a:xfrm flipH="false" flipV="false" rot="0">
              <a:off x="0" y="0"/>
              <a:ext cx="87246" cy="3731286"/>
            </a:xfrm>
            <a:custGeom>
              <a:avLst/>
              <a:gdLst/>
              <a:ahLst/>
              <a:cxnLst/>
              <a:rect r="r" b="b" t="t" l="l"/>
              <a:pathLst>
                <a:path h="3731286" w="87246">
                  <a:moveTo>
                    <a:pt x="0" y="0"/>
                  </a:moveTo>
                  <a:lnTo>
                    <a:pt x="87246" y="0"/>
                  </a:lnTo>
                  <a:lnTo>
                    <a:pt x="87246" y="3731286"/>
                  </a:lnTo>
                  <a:lnTo>
                    <a:pt x="0" y="3731286"/>
                  </a:lnTo>
                  <a:close/>
                </a:path>
              </a:pathLst>
            </a:custGeom>
            <a:solidFill>
              <a:srgbClr val="3C2E78"/>
            </a:solidFill>
          </p:spPr>
        </p:sp>
        <p:sp>
          <p:nvSpPr>
            <p:cNvPr name="TextBox 28" id="28"/>
            <p:cNvSpPr txBox="true"/>
            <p:nvPr/>
          </p:nvSpPr>
          <p:spPr>
            <a:xfrm>
              <a:off x="0" y="-38100"/>
              <a:ext cx="87246" cy="3769386"/>
            </a:xfrm>
            <a:prstGeom prst="rect">
              <a:avLst/>
            </a:prstGeom>
          </p:spPr>
          <p:txBody>
            <a:bodyPr anchor="ctr" rtlCol="false" tIns="50800" lIns="50800" bIns="50800" rIns="50800"/>
            <a:lstStyle/>
            <a:p>
              <a:pPr algn="ctr">
                <a:lnSpc>
                  <a:spcPts val="2659"/>
                </a:lnSpc>
                <a:spcBef>
                  <a:spcPct val="0"/>
                </a:spcBef>
              </a:pPr>
            </a:p>
          </p:txBody>
        </p:sp>
      </p:grpSp>
      <p:sp>
        <p:nvSpPr>
          <p:cNvPr name="AutoShape 29" id="29"/>
          <p:cNvSpPr/>
          <p:nvPr/>
        </p:nvSpPr>
        <p:spPr>
          <a:xfrm rot="0">
            <a:off x="8911345" y="6081939"/>
            <a:ext cx="465310" cy="0"/>
          </a:xfrm>
          <a:prstGeom prst="line">
            <a:avLst/>
          </a:prstGeom>
          <a:ln cap="flat" w="38100">
            <a:solidFill>
              <a:srgbClr val="3C2E78"/>
            </a:solidFill>
            <a:prstDash val="solid"/>
            <a:headEnd type="none" len="sm" w="sm"/>
            <a:tailEnd type="none" len="sm" w="sm"/>
          </a:ln>
        </p:spPr>
      </p:sp>
      <p:sp>
        <p:nvSpPr>
          <p:cNvPr name="Freeform 30" id="30"/>
          <p:cNvSpPr/>
          <p:nvPr/>
        </p:nvSpPr>
        <p:spPr>
          <a:xfrm flipH="false" flipV="false" rot="0">
            <a:off x="8153570" y="7324603"/>
            <a:ext cx="1980860" cy="1933697"/>
          </a:xfrm>
          <a:custGeom>
            <a:avLst/>
            <a:gdLst/>
            <a:ahLst/>
            <a:cxnLst/>
            <a:rect r="r" b="b" t="t" l="l"/>
            <a:pathLst>
              <a:path h="1933697" w="1980860">
                <a:moveTo>
                  <a:pt x="0" y="0"/>
                </a:moveTo>
                <a:lnTo>
                  <a:pt x="1980860" y="0"/>
                </a:lnTo>
                <a:lnTo>
                  <a:pt x="1980860" y="1933697"/>
                </a:lnTo>
                <a:lnTo>
                  <a:pt x="0" y="1933697"/>
                </a:lnTo>
                <a:lnTo>
                  <a:pt x="0" y="0"/>
                </a:lnTo>
                <a:close/>
              </a:path>
            </a:pathLst>
          </a:custGeom>
          <a:blipFill>
            <a:blip r:embed="rId2"/>
            <a:stretch>
              <a:fillRect l="0" t="0" r="0" b="0"/>
            </a:stretch>
          </a:blipFill>
        </p:spPr>
      </p:sp>
      <p:sp>
        <p:nvSpPr>
          <p:cNvPr name="TextBox 31" id="31"/>
          <p:cNvSpPr txBox="true"/>
          <p:nvPr/>
        </p:nvSpPr>
        <p:spPr>
          <a:xfrm rot="0">
            <a:off x="4315860" y="2017951"/>
            <a:ext cx="9656280" cy="3416288"/>
          </a:xfrm>
          <a:prstGeom prst="rect">
            <a:avLst/>
          </a:prstGeom>
        </p:spPr>
        <p:txBody>
          <a:bodyPr anchor="t" rtlCol="false" tIns="0" lIns="0" bIns="0" rIns="0">
            <a:spAutoFit/>
          </a:bodyPr>
          <a:lstStyle/>
          <a:p>
            <a:pPr algn="ctr">
              <a:lnSpc>
                <a:spcPts val="9100"/>
              </a:lnSpc>
            </a:pPr>
            <a:r>
              <a:rPr lang="en-US" b="true" sz="6500">
                <a:solidFill>
                  <a:srgbClr val="3C2E78"/>
                </a:solidFill>
                <a:latin typeface="Canva Sans Bold"/>
                <a:ea typeface="Canva Sans Bold"/>
                <a:cs typeface="Canva Sans Bold"/>
                <a:sym typeface="Canva Sans Bold"/>
              </a:rPr>
              <a:t>Explaining Neurodiversity with the Neurotrait Wheel</a:t>
            </a:r>
          </a:p>
        </p:txBody>
      </p:sp>
      <p:sp>
        <p:nvSpPr>
          <p:cNvPr name="TextBox 32" id="32"/>
          <p:cNvSpPr txBox="true"/>
          <p:nvPr/>
        </p:nvSpPr>
        <p:spPr>
          <a:xfrm rot="0">
            <a:off x="7213319" y="6411218"/>
            <a:ext cx="3861362" cy="372730"/>
          </a:xfrm>
          <a:prstGeom prst="rect">
            <a:avLst/>
          </a:prstGeom>
        </p:spPr>
        <p:txBody>
          <a:bodyPr anchor="t" rtlCol="false" tIns="0" lIns="0" bIns="0" rIns="0">
            <a:spAutoFit/>
          </a:bodyPr>
          <a:lstStyle/>
          <a:p>
            <a:pPr algn="ctr">
              <a:lnSpc>
                <a:spcPts val="3080"/>
              </a:lnSpc>
            </a:pPr>
            <a:r>
              <a:rPr lang="en-US" sz="2200">
                <a:solidFill>
                  <a:srgbClr val="3C2E78"/>
                </a:solidFill>
                <a:latin typeface="Canva Sans"/>
                <a:ea typeface="Canva Sans"/>
                <a:cs typeface="Canva Sans"/>
                <a:sym typeface="Canva Sans"/>
              </a:rPr>
              <a:t>www.neurotrait.org</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DF8F5"/>
        </a:solidFill>
      </p:bgPr>
    </p:bg>
    <p:spTree>
      <p:nvGrpSpPr>
        <p:cNvPr id="1" name=""/>
        <p:cNvGrpSpPr/>
        <p:nvPr/>
      </p:nvGrpSpPr>
      <p:grpSpPr>
        <a:xfrm>
          <a:off x="0" y="0"/>
          <a:ext cx="0" cy="0"/>
          <a:chOff x="0" y="0"/>
          <a:chExt cx="0" cy="0"/>
        </a:xfrm>
      </p:grpSpPr>
      <p:grpSp>
        <p:nvGrpSpPr>
          <p:cNvPr name="Group 2" id="2"/>
          <p:cNvGrpSpPr/>
          <p:nvPr/>
        </p:nvGrpSpPr>
        <p:grpSpPr>
          <a:xfrm rot="-5400000">
            <a:off x="6069269" y="-6069269"/>
            <a:ext cx="6149461" cy="18288000"/>
            <a:chOff x="0" y="0"/>
            <a:chExt cx="1619611" cy="4816593"/>
          </a:xfrm>
        </p:grpSpPr>
        <p:sp>
          <p:nvSpPr>
            <p:cNvPr name="Freeform 3" id="3"/>
            <p:cNvSpPr/>
            <p:nvPr/>
          </p:nvSpPr>
          <p:spPr>
            <a:xfrm flipH="false" flipV="false" rot="0">
              <a:off x="0" y="0"/>
              <a:ext cx="1619611" cy="4816592"/>
            </a:xfrm>
            <a:custGeom>
              <a:avLst/>
              <a:gdLst/>
              <a:ahLst/>
              <a:cxnLst/>
              <a:rect r="r" b="b" t="t" l="l"/>
              <a:pathLst>
                <a:path h="4816592" w="1619611">
                  <a:moveTo>
                    <a:pt x="0" y="0"/>
                  </a:moveTo>
                  <a:lnTo>
                    <a:pt x="1619611" y="0"/>
                  </a:lnTo>
                  <a:lnTo>
                    <a:pt x="1619611" y="4816592"/>
                  </a:lnTo>
                  <a:lnTo>
                    <a:pt x="0" y="4816592"/>
                  </a:lnTo>
                  <a:close/>
                </a:path>
              </a:pathLst>
            </a:custGeom>
            <a:solidFill>
              <a:srgbClr val="F3C84B"/>
            </a:solidFill>
          </p:spPr>
        </p:sp>
        <p:sp>
          <p:nvSpPr>
            <p:cNvPr name="TextBox 4" id="4"/>
            <p:cNvSpPr txBox="true"/>
            <p:nvPr/>
          </p:nvSpPr>
          <p:spPr>
            <a:xfrm>
              <a:off x="0" y="-85725"/>
              <a:ext cx="1619611" cy="4902318"/>
            </a:xfrm>
            <a:prstGeom prst="rect">
              <a:avLst/>
            </a:prstGeom>
          </p:spPr>
          <p:txBody>
            <a:bodyPr anchor="ctr" rtlCol="false" tIns="50800" lIns="50800" bIns="50800" rIns="50800"/>
            <a:lstStyle/>
            <a:p>
              <a:pPr algn="ctr">
                <a:lnSpc>
                  <a:spcPts val="2939"/>
                </a:lnSpc>
                <a:spcBef>
                  <a:spcPct val="0"/>
                </a:spcBef>
              </a:pPr>
            </a:p>
          </p:txBody>
        </p:sp>
      </p:grpSp>
      <p:sp>
        <p:nvSpPr>
          <p:cNvPr name="TextBox 5" id="5"/>
          <p:cNvSpPr txBox="true"/>
          <p:nvPr/>
        </p:nvSpPr>
        <p:spPr>
          <a:xfrm rot="0">
            <a:off x="1467379" y="1076553"/>
            <a:ext cx="10648162" cy="4214751"/>
          </a:xfrm>
          <a:prstGeom prst="rect">
            <a:avLst/>
          </a:prstGeom>
        </p:spPr>
        <p:txBody>
          <a:bodyPr anchor="t" rtlCol="false" tIns="0" lIns="0" bIns="0" rIns="0">
            <a:spAutoFit/>
          </a:bodyPr>
          <a:lstStyle/>
          <a:p>
            <a:pPr algn="l">
              <a:lnSpc>
                <a:spcPts val="10845"/>
              </a:lnSpc>
            </a:pPr>
            <a:r>
              <a:rPr lang="en-US" b="true" sz="7746" u="sng">
                <a:solidFill>
                  <a:srgbClr val="3C2E78"/>
                </a:solidFill>
                <a:latin typeface="Avenir Bold"/>
                <a:ea typeface="Avenir Bold"/>
                <a:cs typeface="Avenir Bold"/>
                <a:sym typeface="Avenir Bold"/>
              </a:rPr>
              <a:t>Neurodiversity: Natural variation in how brains work</a:t>
            </a:r>
          </a:p>
        </p:txBody>
      </p:sp>
      <p:sp>
        <p:nvSpPr>
          <p:cNvPr name="Freeform 6" id="6"/>
          <p:cNvSpPr/>
          <p:nvPr/>
        </p:nvSpPr>
        <p:spPr>
          <a:xfrm flipH="false" flipV="false" rot="0">
            <a:off x="9523846" y="796826"/>
            <a:ext cx="7725248" cy="4962739"/>
          </a:xfrm>
          <a:custGeom>
            <a:avLst/>
            <a:gdLst/>
            <a:ahLst/>
            <a:cxnLst/>
            <a:rect r="r" b="b" t="t" l="l"/>
            <a:pathLst>
              <a:path h="4962739" w="7725248">
                <a:moveTo>
                  <a:pt x="0" y="0"/>
                </a:moveTo>
                <a:lnTo>
                  <a:pt x="7725249" y="0"/>
                </a:lnTo>
                <a:lnTo>
                  <a:pt x="7725249" y="4962738"/>
                </a:lnTo>
                <a:lnTo>
                  <a:pt x="0" y="4962738"/>
                </a:lnTo>
                <a:lnTo>
                  <a:pt x="0" y="0"/>
                </a:lnTo>
                <a:close/>
              </a:path>
            </a:pathLst>
          </a:custGeom>
          <a:blipFill>
            <a:blip r:embed="rId2"/>
            <a:stretch>
              <a:fillRect l="0" t="0" r="0" b="0"/>
            </a:stretch>
          </a:blipFill>
        </p:spPr>
      </p:sp>
      <p:sp>
        <p:nvSpPr>
          <p:cNvPr name="Freeform 7" id="7"/>
          <p:cNvSpPr/>
          <p:nvPr/>
        </p:nvSpPr>
        <p:spPr>
          <a:xfrm flipH="false" flipV="false" rot="0">
            <a:off x="12565776" y="5759564"/>
            <a:ext cx="3886413" cy="2306774"/>
          </a:xfrm>
          <a:custGeom>
            <a:avLst/>
            <a:gdLst/>
            <a:ahLst/>
            <a:cxnLst/>
            <a:rect r="r" b="b" t="t" l="l"/>
            <a:pathLst>
              <a:path h="2306774" w="3886413">
                <a:moveTo>
                  <a:pt x="0" y="0"/>
                </a:moveTo>
                <a:lnTo>
                  <a:pt x="3886413" y="0"/>
                </a:lnTo>
                <a:lnTo>
                  <a:pt x="3886413" y="2306775"/>
                </a:lnTo>
                <a:lnTo>
                  <a:pt x="0" y="2306775"/>
                </a:lnTo>
                <a:lnTo>
                  <a:pt x="0" y="0"/>
                </a:lnTo>
                <a:close/>
              </a:path>
            </a:pathLst>
          </a:custGeom>
          <a:blipFill>
            <a:blip r:embed="rId3"/>
            <a:stretch>
              <a:fillRect l="0" t="0" r="0" b="0"/>
            </a:stretch>
          </a:blipFill>
        </p:spPr>
      </p:sp>
      <p:sp>
        <p:nvSpPr>
          <p:cNvPr name="Freeform 8" id="8"/>
          <p:cNvSpPr/>
          <p:nvPr/>
        </p:nvSpPr>
        <p:spPr>
          <a:xfrm flipH="false" flipV="false" rot="0">
            <a:off x="13634817" y="2809934"/>
            <a:ext cx="4209234" cy="2481369"/>
          </a:xfrm>
          <a:custGeom>
            <a:avLst/>
            <a:gdLst/>
            <a:ahLst/>
            <a:cxnLst/>
            <a:rect r="r" b="b" t="t" l="l"/>
            <a:pathLst>
              <a:path h="2481369" w="4209234">
                <a:moveTo>
                  <a:pt x="0" y="0"/>
                </a:moveTo>
                <a:lnTo>
                  <a:pt x="4209234" y="0"/>
                </a:lnTo>
                <a:lnTo>
                  <a:pt x="4209234" y="2481370"/>
                </a:lnTo>
                <a:lnTo>
                  <a:pt x="0" y="2481370"/>
                </a:lnTo>
                <a:lnTo>
                  <a:pt x="0" y="0"/>
                </a:lnTo>
                <a:close/>
              </a:path>
            </a:pathLst>
          </a:custGeom>
          <a:blipFill>
            <a:blip r:embed="rId4"/>
            <a:stretch>
              <a:fillRect l="0" t="0" r="0" b="0"/>
            </a:stretch>
          </a:blipFill>
        </p:spPr>
      </p:sp>
      <p:sp>
        <p:nvSpPr>
          <p:cNvPr name="Freeform 9" id="9"/>
          <p:cNvSpPr/>
          <p:nvPr/>
        </p:nvSpPr>
        <p:spPr>
          <a:xfrm flipH="false" flipV="false" rot="0">
            <a:off x="14277342" y="9157047"/>
            <a:ext cx="782985" cy="764343"/>
          </a:xfrm>
          <a:custGeom>
            <a:avLst/>
            <a:gdLst/>
            <a:ahLst/>
            <a:cxnLst/>
            <a:rect r="r" b="b" t="t" l="l"/>
            <a:pathLst>
              <a:path h="764343" w="782985">
                <a:moveTo>
                  <a:pt x="0" y="0"/>
                </a:moveTo>
                <a:lnTo>
                  <a:pt x="782986" y="0"/>
                </a:lnTo>
                <a:lnTo>
                  <a:pt x="782986" y="764343"/>
                </a:lnTo>
                <a:lnTo>
                  <a:pt x="0" y="764343"/>
                </a:lnTo>
                <a:lnTo>
                  <a:pt x="0" y="0"/>
                </a:lnTo>
                <a:close/>
              </a:path>
            </a:pathLst>
          </a:custGeom>
          <a:blipFill>
            <a:blip r:embed="rId5"/>
            <a:stretch>
              <a:fillRect l="0" t="0" r="0" b="0"/>
            </a:stretch>
          </a:blipFill>
        </p:spPr>
      </p:sp>
      <p:sp>
        <p:nvSpPr>
          <p:cNvPr name="TextBox 10" id="10"/>
          <p:cNvSpPr txBox="true"/>
          <p:nvPr/>
        </p:nvSpPr>
        <p:spPr>
          <a:xfrm rot="0">
            <a:off x="1583836" y="6490803"/>
            <a:ext cx="8754865" cy="3027246"/>
          </a:xfrm>
          <a:prstGeom prst="rect">
            <a:avLst/>
          </a:prstGeom>
        </p:spPr>
        <p:txBody>
          <a:bodyPr anchor="t" rtlCol="false" tIns="0" lIns="0" bIns="0" rIns="0">
            <a:spAutoFit/>
          </a:bodyPr>
          <a:lstStyle/>
          <a:p>
            <a:pPr algn="just">
              <a:lnSpc>
                <a:spcPts val="3442"/>
              </a:lnSpc>
            </a:pPr>
            <a:r>
              <a:rPr lang="en-US" sz="2151">
                <a:solidFill>
                  <a:srgbClr val="3C2E78"/>
                </a:solidFill>
                <a:latin typeface="Avenir"/>
                <a:ea typeface="Avenir"/>
                <a:cs typeface="Avenir"/>
                <a:sym typeface="Avenir"/>
              </a:rPr>
              <a:t>Neurodiversity is how we describe the natural variations of how human brains work. </a:t>
            </a:r>
          </a:p>
          <a:p>
            <a:pPr algn="just">
              <a:lnSpc>
                <a:spcPts val="3442"/>
              </a:lnSpc>
            </a:pPr>
          </a:p>
          <a:p>
            <a:pPr algn="just">
              <a:lnSpc>
                <a:spcPts val="3442"/>
              </a:lnSpc>
            </a:pPr>
            <a:r>
              <a:rPr lang="en-US" sz="2151">
                <a:solidFill>
                  <a:srgbClr val="3C2E78"/>
                </a:solidFill>
                <a:latin typeface="Avenir"/>
                <a:ea typeface="Avenir"/>
                <a:cs typeface="Avenir"/>
                <a:sym typeface="Avenir"/>
              </a:rPr>
              <a:t>Neurodiverse conditions like autism, ADHD, dyslexia and others are not deficits or problems to be fixed. Just like biodiversity helps ecosystems thrive, neurodiversity brings strength to communities and teams through different perspectives and skills.</a:t>
            </a:r>
          </a:p>
        </p:txBody>
      </p:sp>
      <p:sp>
        <p:nvSpPr>
          <p:cNvPr name="TextBox 11" id="11"/>
          <p:cNvSpPr txBox="true"/>
          <p:nvPr/>
        </p:nvSpPr>
        <p:spPr>
          <a:xfrm rot="0">
            <a:off x="15060328" y="9333804"/>
            <a:ext cx="2783724" cy="372730"/>
          </a:xfrm>
          <a:prstGeom prst="rect">
            <a:avLst/>
          </a:prstGeom>
        </p:spPr>
        <p:txBody>
          <a:bodyPr anchor="t" rtlCol="false" tIns="0" lIns="0" bIns="0" rIns="0">
            <a:spAutoFit/>
          </a:bodyPr>
          <a:lstStyle/>
          <a:p>
            <a:pPr algn="ctr">
              <a:lnSpc>
                <a:spcPts val="3080"/>
              </a:lnSpc>
            </a:pPr>
            <a:r>
              <a:rPr lang="en-US" sz="2200">
                <a:solidFill>
                  <a:srgbClr val="3C2E78"/>
                </a:solidFill>
                <a:latin typeface="Canva Sans"/>
                <a:ea typeface="Canva Sans"/>
                <a:cs typeface="Canva Sans"/>
                <a:sym typeface="Canva Sans"/>
              </a:rPr>
              <a:t>www.neurotrait.org</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DF8F5"/>
        </a:solidFill>
      </p:bgPr>
    </p:bg>
    <p:spTree>
      <p:nvGrpSpPr>
        <p:cNvPr id="1" name=""/>
        <p:cNvGrpSpPr/>
        <p:nvPr/>
      </p:nvGrpSpPr>
      <p:grpSpPr>
        <a:xfrm>
          <a:off x="0" y="0"/>
          <a:ext cx="0" cy="0"/>
          <a:chOff x="0" y="0"/>
          <a:chExt cx="0" cy="0"/>
        </a:xfrm>
      </p:grpSpPr>
      <p:sp>
        <p:nvSpPr>
          <p:cNvPr name="Freeform 2" id="2"/>
          <p:cNvSpPr/>
          <p:nvPr/>
        </p:nvSpPr>
        <p:spPr>
          <a:xfrm flipH="false" flipV="false" rot="7836710">
            <a:off x="-1611063" y="6630886"/>
            <a:ext cx="6456905" cy="7027923"/>
          </a:xfrm>
          <a:custGeom>
            <a:avLst/>
            <a:gdLst/>
            <a:ahLst/>
            <a:cxnLst/>
            <a:rect r="r" b="b" t="t" l="l"/>
            <a:pathLst>
              <a:path h="7027923" w="6456905">
                <a:moveTo>
                  <a:pt x="0" y="0"/>
                </a:moveTo>
                <a:lnTo>
                  <a:pt x="6456905" y="0"/>
                </a:lnTo>
                <a:lnTo>
                  <a:pt x="6456905" y="7027924"/>
                </a:lnTo>
                <a:lnTo>
                  <a:pt x="0" y="7027924"/>
                </a:lnTo>
                <a:lnTo>
                  <a:pt x="0" y="0"/>
                </a:lnTo>
                <a:close/>
              </a:path>
            </a:pathLst>
          </a:custGeom>
          <a:blipFill>
            <a:blip r:embed="rId2">
              <a:alphaModFix amt="8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836710">
            <a:off x="15059548" y="7385604"/>
            <a:ext cx="6456905" cy="7027923"/>
          </a:xfrm>
          <a:custGeom>
            <a:avLst/>
            <a:gdLst/>
            <a:ahLst/>
            <a:cxnLst/>
            <a:rect r="r" b="b" t="t" l="l"/>
            <a:pathLst>
              <a:path h="7027923" w="6456905">
                <a:moveTo>
                  <a:pt x="0" y="0"/>
                </a:moveTo>
                <a:lnTo>
                  <a:pt x="6456904" y="0"/>
                </a:lnTo>
                <a:lnTo>
                  <a:pt x="6456904" y="7027923"/>
                </a:lnTo>
                <a:lnTo>
                  <a:pt x="0" y="7027923"/>
                </a:lnTo>
                <a:lnTo>
                  <a:pt x="0"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4277342" y="9157047"/>
            <a:ext cx="782985" cy="764343"/>
          </a:xfrm>
          <a:custGeom>
            <a:avLst/>
            <a:gdLst/>
            <a:ahLst/>
            <a:cxnLst/>
            <a:rect r="r" b="b" t="t" l="l"/>
            <a:pathLst>
              <a:path h="764343" w="782985">
                <a:moveTo>
                  <a:pt x="0" y="0"/>
                </a:moveTo>
                <a:lnTo>
                  <a:pt x="782986" y="0"/>
                </a:lnTo>
                <a:lnTo>
                  <a:pt x="782986" y="764343"/>
                </a:lnTo>
                <a:lnTo>
                  <a:pt x="0" y="764343"/>
                </a:lnTo>
                <a:lnTo>
                  <a:pt x="0" y="0"/>
                </a:lnTo>
                <a:close/>
              </a:path>
            </a:pathLst>
          </a:custGeom>
          <a:blipFill>
            <a:blip r:embed="rId6"/>
            <a:stretch>
              <a:fillRect l="0" t="0" r="0" b="0"/>
            </a:stretch>
          </a:blipFill>
        </p:spPr>
      </p:sp>
      <p:sp>
        <p:nvSpPr>
          <p:cNvPr name="Freeform 5" id="5"/>
          <p:cNvSpPr/>
          <p:nvPr/>
        </p:nvSpPr>
        <p:spPr>
          <a:xfrm flipH="false" flipV="false" rot="0">
            <a:off x="1493368" y="2365083"/>
            <a:ext cx="523840" cy="511367"/>
          </a:xfrm>
          <a:custGeom>
            <a:avLst/>
            <a:gdLst/>
            <a:ahLst/>
            <a:cxnLst/>
            <a:rect r="r" b="b" t="t" l="l"/>
            <a:pathLst>
              <a:path h="511367" w="523840">
                <a:moveTo>
                  <a:pt x="0" y="0"/>
                </a:moveTo>
                <a:lnTo>
                  <a:pt x="523840" y="0"/>
                </a:lnTo>
                <a:lnTo>
                  <a:pt x="523840" y="511368"/>
                </a:lnTo>
                <a:lnTo>
                  <a:pt x="0" y="511368"/>
                </a:lnTo>
                <a:lnTo>
                  <a:pt x="0" y="0"/>
                </a:lnTo>
                <a:close/>
              </a:path>
            </a:pathLst>
          </a:custGeom>
          <a:blipFill>
            <a:blip r:embed="rId6"/>
            <a:stretch>
              <a:fillRect l="0" t="0" r="0" b="0"/>
            </a:stretch>
          </a:blipFill>
        </p:spPr>
      </p:sp>
      <p:sp>
        <p:nvSpPr>
          <p:cNvPr name="Freeform 6" id="6"/>
          <p:cNvSpPr/>
          <p:nvPr/>
        </p:nvSpPr>
        <p:spPr>
          <a:xfrm flipH="false" flipV="false" rot="0">
            <a:off x="1493368" y="3251730"/>
            <a:ext cx="523840" cy="511367"/>
          </a:xfrm>
          <a:custGeom>
            <a:avLst/>
            <a:gdLst/>
            <a:ahLst/>
            <a:cxnLst/>
            <a:rect r="r" b="b" t="t" l="l"/>
            <a:pathLst>
              <a:path h="511367" w="523840">
                <a:moveTo>
                  <a:pt x="0" y="0"/>
                </a:moveTo>
                <a:lnTo>
                  <a:pt x="523840" y="0"/>
                </a:lnTo>
                <a:lnTo>
                  <a:pt x="523840" y="511367"/>
                </a:lnTo>
                <a:lnTo>
                  <a:pt x="0" y="511367"/>
                </a:lnTo>
                <a:lnTo>
                  <a:pt x="0" y="0"/>
                </a:lnTo>
                <a:close/>
              </a:path>
            </a:pathLst>
          </a:custGeom>
          <a:blipFill>
            <a:blip r:embed="rId6"/>
            <a:stretch>
              <a:fillRect l="0" t="0" r="0" b="0"/>
            </a:stretch>
          </a:blipFill>
        </p:spPr>
      </p:sp>
      <p:sp>
        <p:nvSpPr>
          <p:cNvPr name="Freeform 7" id="7"/>
          <p:cNvSpPr/>
          <p:nvPr/>
        </p:nvSpPr>
        <p:spPr>
          <a:xfrm flipH="false" flipV="false" rot="0">
            <a:off x="1493368" y="4134572"/>
            <a:ext cx="523840" cy="511367"/>
          </a:xfrm>
          <a:custGeom>
            <a:avLst/>
            <a:gdLst/>
            <a:ahLst/>
            <a:cxnLst/>
            <a:rect r="r" b="b" t="t" l="l"/>
            <a:pathLst>
              <a:path h="511367" w="523840">
                <a:moveTo>
                  <a:pt x="0" y="0"/>
                </a:moveTo>
                <a:lnTo>
                  <a:pt x="523840" y="0"/>
                </a:lnTo>
                <a:lnTo>
                  <a:pt x="523840" y="511368"/>
                </a:lnTo>
                <a:lnTo>
                  <a:pt x="0" y="511368"/>
                </a:lnTo>
                <a:lnTo>
                  <a:pt x="0" y="0"/>
                </a:lnTo>
                <a:close/>
              </a:path>
            </a:pathLst>
          </a:custGeom>
          <a:blipFill>
            <a:blip r:embed="rId6"/>
            <a:stretch>
              <a:fillRect l="0" t="0" r="0" b="0"/>
            </a:stretch>
          </a:blipFill>
        </p:spPr>
      </p:sp>
      <p:sp>
        <p:nvSpPr>
          <p:cNvPr name="Freeform 8" id="8"/>
          <p:cNvSpPr/>
          <p:nvPr/>
        </p:nvSpPr>
        <p:spPr>
          <a:xfrm flipH="false" flipV="false" rot="0">
            <a:off x="1493368" y="5021219"/>
            <a:ext cx="523840" cy="511367"/>
          </a:xfrm>
          <a:custGeom>
            <a:avLst/>
            <a:gdLst/>
            <a:ahLst/>
            <a:cxnLst/>
            <a:rect r="r" b="b" t="t" l="l"/>
            <a:pathLst>
              <a:path h="511367" w="523840">
                <a:moveTo>
                  <a:pt x="0" y="0"/>
                </a:moveTo>
                <a:lnTo>
                  <a:pt x="523840" y="0"/>
                </a:lnTo>
                <a:lnTo>
                  <a:pt x="523840" y="511367"/>
                </a:lnTo>
                <a:lnTo>
                  <a:pt x="0" y="511367"/>
                </a:lnTo>
                <a:lnTo>
                  <a:pt x="0" y="0"/>
                </a:lnTo>
                <a:close/>
              </a:path>
            </a:pathLst>
          </a:custGeom>
          <a:blipFill>
            <a:blip r:embed="rId6"/>
            <a:stretch>
              <a:fillRect l="0" t="0" r="0" b="0"/>
            </a:stretch>
          </a:blipFill>
        </p:spPr>
      </p:sp>
      <p:sp>
        <p:nvSpPr>
          <p:cNvPr name="Freeform 9" id="9"/>
          <p:cNvSpPr/>
          <p:nvPr/>
        </p:nvSpPr>
        <p:spPr>
          <a:xfrm flipH="false" flipV="false" rot="0">
            <a:off x="1493368" y="5904061"/>
            <a:ext cx="523840" cy="511367"/>
          </a:xfrm>
          <a:custGeom>
            <a:avLst/>
            <a:gdLst/>
            <a:ahLst/>
            <a:cxnLst/>
            <a:rect r="r" b="b" t="t" l="l"/>
            <a:pathLst>
              <a:path h="511367" w="523840">
                <a:moveTo>
                  <a:pt x="0" y="0"/>
                </a:moveTo>
                <a:lnTo>
                  <a:pt x="523840" y="0"/>
                </a:lnTo>
                <a:lnTo>
                  <a:pt x="523840" y="511368"/>
                </a:lnTo>
                <a:lnTo>
                  <a:pt x="0" y="511368"/>
                </a:lnTo>
                <a:lnTo>
                  <a:pt x="0" y="0"/>
                </a:lnTo>
                <a:close/>
              </a:path>
            </a:pathLst>
          </a:custGeom>
          <a:blipFill>
            <a:blip r:embed="rId6"/>
            <a:stretch>
              <a:fillRect l="0" t="0" r="0" b="0"/>
            </a:stretch>
          </a:blipFill>
        </p:spPr>
      </p:sp>
      <p:sp>
        <p:nvSpPr>
          <p:cNvPr name="Freeform 10" id="10"/>
          <p:cNvSpPr/>
          <p:nvPr/>
        </p:nvSpPr>
        <p:spPr>
          <a:xfrm flipH="false" flipV="false" rot="0">
            <a:off x="1493368" y="6790708"/>
            <a:ext cx="523840" cy="511367"/>
          </a:xfrm>
          <a:custGeom>
            <a:avLst/>
            <a:gdLst/>
            <a:ahLst/>
            <a:cxnLst/>
            <a:rect r="r" b="b" t="t" l="l"/>
            <a:pathLst>
              <a:path h="511367" w="523840">
                <a:moveTo>
                  <a:pt x="0" y="0"/>
                </a:moveTo>
                <a:lnTo>
                  <a:pt x="523840" y="0"/>
                </a:lnTo>
                <a:lnTo>
                  <a:pt x="523840" y="511367"/>
                </a:lnTo>
                <a:lnTo>
                  <a:pt x="0" y="511367"/>
                </a:lnTo>
                <a:lnTo>
                  <a:pt x="0" y="0"/>
                </a:lnTo>
                <a:close/>
              </a:path>
            </a:pathLst>
          </a:custGeom>
          <a:blipFill>
            <a:blip r:embed="rId6"/>
            <a:stretch>
              <a:fillRect l="0" t="0" r="0" b="0"/>
            </a:stretch>
          </a:blipFill>
        </p:spPr>
      </p:sp>
      <p:grpSp>
        <p:nvGrpSpPr>
          <p:cNvPr name="Group 11" id="11"/>
          <p:cNvGrpSpPr/>
          <p:nvPr/>
        </p:nvGrpSpPr>
        <p:grpSpPr>
          <a:xfrm rot="0">
            <a:off x="0" y="0"/>
            <a:ext cx="6787953" cy="10361075"/>
            <a:chOff x="0" y="0"/>
            <a:chExt cx="1787774" cy="2728843"/>
          </a:xfrm>
        </p:grpSpPr>
        <p:sp>
          <p:nvSpPr>
            <p:cNvPr name="Freeform 12" id="12"/>
            <p:cNvSpPr/>
            <p:nvPr/>
          </p:nvSpPr>
          <p:spPr>
            <a:xfrm flipH="false" flipV="false" rot="0">
              <a:off x="0" y="0"/>
              <a:ext cx="1787774" cy="2728843"/>
            </a:xfrm>
            <a:custGeom>
              <a:avLst/>
              <a:gdLst/>
              <a:ahLst/>
              <a:cxnLst/>
              <a:rect r="r" b="b" t="t" l="l"/>
              <a:pathLst>
                <a:path h="2728843" w="1787774">
                  <a:moveTo>
                    <a:pt x="0" y="0"/>
                  </a:moveTo>
                  <a:lnTo>
                    <a:pt x="1787774" y="0"/>
                  </a:lnTo>
                  <a:lnTo>
                    <a:pt x="1787774" y="2728843"/>
                  </a:lnTo>
                  <a:lnTo>
                    <a:pt x="0" y="2728843"/>
                  </a:lnTo>
                  <a:close/>
                </a:path>
              </a:pathLst>
            </a:custGeom>
            <a:solidFill>
              <a:srgbClr val="F88372">
                <a:alpha val="51765"/>
              </a:srgbClr>
            </a:solidFill>
          </p:spPr>
        </p:sp>
        <p:sp>
          <p:nvSpPr>
            <p:cNvPr name="TextBox 13" id="13"/>
            <p:cNvSpPr txBox="true"/>
            <p:nvPr/>
          </p:nvSpPr>
          <p:spPr>
            <a:xfrm>
              <a:off x="0" y="-38100"/>
              <a:ext cx="1787774" cy="2766943"/>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1335056" y="448925"/>
            <a:ext cx="15924244" cy="1261098"/>
          </a:xfrm>
          <a:prstGeom prst="rect">
            <a:avLst/>
          </a:prstGeom>
        </p:spPr>
        <p:txBody>
          <a:bodyPr anchor="t" rtlCol="false" tIns="0" lIns="0" bIns="0" rIns="0">
            <a:spAutoFit/>
          </a:bodyPr>
          <a:lstStyle/>
          <a:p>
            <a:pPr algn="l">
              <a:lnSpc>
                <a:spcPts val="9240"/>
              </a:lnSpc>
            </a:pPr>
            <a:r>
              <a:rPr lang="en-US" b="true" sz="6600" u="sng">
                <a:solidFill>
                  <a:srgbClr val="3C2E78"/>
                </a:solidFill>
                <a:latin typeface="Avenir Bold"/>
                <a:ea typeface="Avenir Bold"/>
                <a:cs typeface="Avenir Bold"/>
                <a:sym typeface="Avenir Bold"/>
              </a:rPr>
              <a:t>Which conditions are we talking about?</a:t>
            </a:r>
          </a:p>
        </p:txBody>
      </p:sp>
      <p:sp>
        <p:nvSpPr>
          <p:cNvPr name="TextBox 15" id="15"/>
          <p:cNvSpPr txBox="true"/>
          <p:nvPr/>
        </p:nvSpPr>
        <p:spPr>
          <a:xfrm rot="0">
            <a:off x="2212143" y="2195798"/>
            <a:ext cx="2777596" cy="680653"/>
          </a:xfrm>
          <a:prstGeom prst="rect">
            <a:avLst/>
          </a:prstGeom>
        </p:spPr>
        <p:txBody>
          <a:bodyPr anchor="t" rtlCol="false" tIns="0" lIns="0" bIns="0" rIns="0">
            <a:spAutoFit/>
          </a:bodyPr>
          <a:lstStyle/>
          <a:p>
            <a:pPr algn="l">
              <a:lnSpc>
                <a:spcPts val="5008"/>
              </a:lnSpc>
            </a:pPr>
            <a:r>
              <a:rPr lang="en-US" b="true" sz="3577">
                <a:solidFill>
                  <a:srgbClr val="3C2E78"/>
                </a:solidFill>
                <a:latin typeface="Avenir Bold"/>
                <a:ea typeface="Avenir Bold"/>
                <a:cs typeface="Avenir Bold"/>
                <a:sym typeface="Avenir Bold"/>
              </a:rPr>
              <a:t>ADHD</a:t>
            </a:r>
          </a:p>
        </p:txBody>
      </p:sp>
      <p:sp>
        <p:nvSpPr>
          <p:cNvPr name="TextBox 16" id="16"/>
          <p:cNvSpPr txBox="true"/>
          <p:nvPr/>
        </p:nvSpPr>
        <p:spPr>
          <a:xfrm rot="0">
            <a:off x="2212066" y="3082445"/>
            <a:ext cx="2777673" cy="680653"/>
          </a:xfrm>
          <a:prstGeom prst="rect">
            <a:avLst/>
          </a:prstGeom>
        </p:spPr>
        <p:txBody>
          <a:bodyPr anchor="t" rtlCol="false" tIns="0" lIns="0" bIns="0" rIns="0">
            <a:spAutoFit/>
          </a:bodyPr>
          <a:lstStyle/>
          <a:p>
            <a:pPr algn="l">
              <a:lnSpc>
                <a:spcPts val="5008"/>
              </a:lnSpc>
            </a:pPr>
            <a:r>
              <a:rPr lang="en-US" b="true" sz="3577">
                <a:solidFill>
                  <a:srgbClr val="3C2E78"/>
                </a:solidFill>
                <a:latin typeface="Avenir Bold"/>
                <a:ea typeface="Avenir Bold"/>
                <a:cs typeface="Avenir Bold"/>
                <a:sym typeface="Avenir Bold"/>
              </a:rPr>
              <a:t>AUTISM</a:t>
            </a:r>
          </a:p>
        </p:txBody>
      </p:sp>
      <p:sp>
        <p:nvSpPr>
          <p:cNvPr name="TextBox 17" id="17"/>
          <p:cNvSpPr txBox="true"/>
          <p:nvPr/>
        </p:nvSpPr>
        <p:spPr>
          <a:xfrm rot="0">
            <a:off x="2212066" y="3968476"/>
            <a:ext cx="2777673" cy="680653"/>
          </a:xfrm>
          <a:prstGeom prst="rect">
            <a:avLst/>
          </a:prstGeom>
        </p:spPr>
        <p:txBody>
          <a:bodyPr anchor="t" rtlCol="false" tIns="0" lIns="0" bIns="0" rIns="0">
            <a:spAutoFit/>
          </a:bodyPr>
          <a:lstStyle/>
          <a:p>
            <a:pPr algn="l">
              <a:lnSpc>
                <a:spcPts val="5008"/>
              </a:lnSpc>
            </a:pPr>
            <a:r>
              <a:rPr lang="en-US" b="true" sz="3577">
                <a:solidFill>
                  <a:srgbClr val="3C2E78"/>
                </a:solidFill>
                <a:latin typeface="Avenir Bold"/>
                <a:ea typeface="Avenir Bold"/>
                <a:cs typeface="Avenir Bold"/>
                <a:sym typeface="Avenir Bold"/>
              </a:rPr>
              <a:t>DYSLEXIA</a:t>
            </a:r>
          </a:p>
        </p:txBody>
      </p:sp>
      <p:sp>
        <p:nvSpPr>
          <p:cNvPr name="TextBox 18" id="18"/>
          <p:cNvSpPr txBox="true"/>
          <p:nvPr/>
        </p:nvSpPr>
        <p:spPr>
          <a:xfrm rot="0">
            <a:off x="2212066" y="6639024"/>
            <a:ext cx="2777673" cy="1309303"/>
          </a:xfrm>
          <a:prstGeom prst="rect">
            <a:avLst/>
          </a:prstGeom>
        </p:spPr>
        <p:txBody>
          <a:bodyPr anchor="t" rtlCol="false" tIns="0" lIns="0" bIns="0" rIns="0">
            <a:spAutoFit/>
          </a:bodyPr>
          <a:lstStyle/>
          <a:p>
            <a:pPr algn="l">
              <a:lnSpc>
                <a:spcPts val="5008"/>
              </a:lnSpc>
            </a:pPr>
            <a:r>
              <a:rPr lang="en-US" b="true" sz="3577">
                <a:solidFill>
                  <a:srgbClr val="3C2E78"/>
                </a:solidFill>
                <a:latin typeface="Avenir Bold"/>
                <a:ea typeface="Avenir Bold"/>
                <a:cs typeface="Avenir Bold"/>
                <a:sym typeface="Avenir Bold"/>
              </a:rPr>
              <a:t>DYSPRAXIA</a:t>
            </a:r>
          </a:p>
          <a:p>
            <a:pPr algn="l">
              <a:lnSpc>
                <a:spcPts val="5008"/>
              </a:lnSpc>
            </a:pPr>
          </a:p>
        </p:txBody>
      </p:sp>
      <p:sp>
        <p:nvSpPr>
          <p:cNvPr name="TextBox 19" id="19"/>
          <p:cNvSpPr txBox="true"/>
          <p:nvPr/>
        </p:nvSpPr>
        <p:spPr>
          <a:xfrm rot="0">
            <a:off x="2212143" y="4858679"/>
            <a:ext cx="3191369" cy="680593"/>
          </a:xfrm>
          <a:prstGeom prst="rect">
            <a:avLst/>
          </a:prstGeom>
        </p:spPr>
        <p:txBody>
          <a:bodyPr anchor="t" rtlCol="false" tIns="0" lIns="0" bIns="0" rIns="0">
            <a:spAutoFit/>
          </a:bodyPr>
          <a:lstStyle/>
          <a:p>
            <a:pPr algn="l">
              <a:lnSpc>
                <a:spcPts val="5011"/>
              </a:lnSpc>
            </a:pPr>
            <a:r>
              <a:rPr lang="en-US" b="true" sz="3579">
                <a:solidFill>
                  <a:srgbClr val="3C2E78"/>
                </a:solidFill>
                <a:latin typeface="Avenir Bold"/>
                <a:ea typeface="Avenir Bold"/>
                <a:cs typeface="Avenir Bold"/>
                <a:sym typeface="Avenir Bold"/>
              </a:rPr>
              <a:t>DYSCALCULIA</a:t>
            </a:r>
          </a:p>
        </p:txBody>
      </p:sp>
      <p:sp>
        <p:nvSpPr>
          <p:cNvPr name="TextBox 20" id="20"/>
          <p:cNvSpPr txBox="true"/>
          <p:nvPr/>
        </p:nvSpPr>
        <p:spPr>
          <a:xfrm rot="0">
            <a:off x="2212143" y="5748822"/>
            <a:ext cx="2777673" cy="680653"/>
          </a:xfrm>
          <a:prstGeom prst="rect">
            <a:avLst/>
          </a:prstGeom>
        </p:spPr>
        <p:txBody>
          <a:bodyPr anchor="t" rtlCol="false" tIns="0" lIns="0" bIns="0" rIns="0">
            <a:spAutoFit/>
          </a:bodyPr>
          <a:lstStyle/>
          <a:p>
            <a:pPr algn="l">
              <a:lnSpc>
                <a:spcPts val="5008"/>
              </a:lnSpc>
            </a:pPr>
            <a:r>
              <a:rPr lang="en-US" b="true" sz="3577">
                <a:solidFill>
                  <a:srgbClr val="3C2E78"/>
                </a:solidFill>
                <a:latin typeface="Avenir Bold"/>
                <a:ea typeface="Avenir Bold"/>
                <a:cs typeface="Avenir Bold"/>
                <a:sym typeface="Avenir Bold"/>
              </a:rPr>
              <a:t>TOURETTE’S</a:t>
            </a:r>
          </a:p>
        </p:txBody>
      </p:sp>
      <p:sp>
        <p:nvSpPr>
          <p:cNvPr name="TextBox 21" id="21"/>
          <p:cNvSpPr txBox="true"/>
          <p:nvPr/>
        </p:nvSpPr>
        <p:spPr>
          <a:xfrm rot="0">
            <a:off x="8292140" y="1988935"/>
            <a:ext cx="8539541" cy="5550535"/>
          </a:xfrm>
          <a:prstGeom prst="rect">
            <a:avLst/>
          </a:prstGeom>
        </p:spPr>
        <p:txBody>
          <a:bodyPr anchor="t" rtlCol="false" tIns="0" lIns="0" bIns="0" rIns="0">
            <a:spAutoFit/>
          </a:bodyPr>
          <a:lstStyle/>
          <a:p>
            <a:pPr algn="l">
              <a:lnSpc>
                <a:spcPts val="4340"/>
              </a:lnSpc>
            </a:pPr>
            <a:r>
              <a:rPr lang="en-US" sz="3100">
                <a:solidFill>
                  <a:srgbClr val="3C2E78"/>
                </a:solidFill>
                <a:latin typeface="Avenir"/>
                <a:ea typeface="Avenir"/>
                <a:cs typeface="Avenir"/>
                <a:sym typeface="Avenir"/>
              </a:rPr>
              <a:t>These are some common neurodivergent conditions.</a:t>
            </a:r>
          </a:p>
          <a:p>
            <a:pPr algn="l">
              <a:lnSpc>
                <a:spcPts val="4340"/>
              </a:lnSpc>
            </a:pPr>
          </a:p>
          <a:p>
            <a:pPr algn="l">
              <a:lnSpc>
                <a:spcPts val="4433"/>
              </a:lnSpc>
            </a:pPr>
            <a:r>
              <a:rPr lang="en-US" sz="3100">
                <a:solidFill>
                  <a:srgbClr val="3C2E78"/>
                </a:solidFill>
                <a:latin typeface="Avenir"/>
                <a:ea typeface="Avenir"/>
                <a:cs typeface="Avenir"/>
                <a:sym typeface="Avenir"/>
              </a:rPr>
              <a:t>Many people have more than one, or don’t fit neatly into one box, and everyone’s experience is different.</a:t>
            </a:r>
          </a:p>
          <a:p>
            <a:pPr algn="l">
              <a:lnSpc>
                <a:spcPts val="4433"/>
              </a:lnSpc>
            </a:pPr>
          </a:p>
          <a:p>
            <a:pPr algn="l">
              <a:lnSpc>
                <a:spcPts val="4340"/>
              </a:lnSpc>
            </a:pPr>
            <a:r>
              <a:rPr lang="en-US" sz="3100">
                <a:solidFill>
                  <a:srgbClr val="3C2E78"/>
                </a:solidFill>
                <a:latin typeface="Avenir"/>
                <a:ea typeface="Avenir"/>
                <a:cs typeface="Avenir"/>
                <a:sym typeface="Avenir"/>
              </a:rPr>
              <a:t>The point of the Neurotrait Wheel is to help us move beyond labels, to understand individual experiences by talking about </a:t>
            </a:r>
            <a:r>
              <a:rPr lang="en-US" sz="3100" b="true">
                <a:solidFill>
                  <a:srgbClr val="3C2E78"/>
                </a:solidFill>
                <a:latin typeface="Avenir Bold"/>
                <a:ea typeface="Avenir Bold"/>
                <a:cs typeface="Avenir Bold"/>
                <a:sym typeface="Avenir Bold"/>
              </a:rPr>
              <a:t>traits</a:t>
            </a:r>
            <a:r>
              <a:rPr lang="en-US" sz="3100">
                <a:solidFill>
                  <a:srgbClr val="3C2E78"/>
                </a:solidFill>
                <a:latin typeface="Avenir"/>
                <a:ea typeface="Avenir"/>
                <a:cs typeface="Avenir"/>
                <a:sym typeface="Avenir"/>
              </a:rPr>
              <a:t>.</a:t>
            </a:r>
          </a:p>
        </p:txBody>
      </p:sp>
      <p:sp>
        <p:nvSpPr>
          <p:cNvPr name="TextBox 22" id="22"/>
          <p:cNvSpPr txBox="true"/>
          <p:nvPr/>
        </p:nvSpPr>
        <p:spPr>
          <a:xfrm rot="0">
            <a:off x="1617389" y="8175625"/>
            <a:ext cx="15625764" cy="1082675"/>
          </a:xfrm>
          <a:prstGeom prst="rect">
            <a:avLst/>
          </a:prstGeom>
        </p:spPr>
        <p:txBody>
          <a:bodyPr anchor="t" rtlCol="false" tIns="0" lIns="0" bIns="0" rIns="0">
            <a:spAutoFit/>
          </a:bodyPr>
          <a:lstStyle/>
          <a:p>
            <a:pPr algn="just">
              <a:lnSpc>
                <a:spcPts val="2799"/>
              </a:lnSpc>
              <a:spcBef>
                <a:spcPct val="0"/>
              </a:spcBef>
            </a:pPr>
            <a:r>
              <a:rPr lang="en-US" sz="1999">
                <a:solidFill>
                  <a:srgbClr val="3C2E78"/>
                </a:solidFill>
                <a:latin typeface="Avenir"/>
                <a:ea typeface="Avenir"/>
                <a:cs typeface="Avenir"/>
                <a:sym typeface="Avenir"/>
              </a:rPr>
              <a:t>Other conditions can change how people process information, or respond to events around them and are sometimes classed as neurodivergence, like OCD and Parkinson’s. We’re focusing on the most common definition, which covers developmental and learning-based neurodivergence.</a:t>
            </a:r>
          </a:p>
        </p:txBody>
      </p:sp>
      <p:sp>
        <p:nvSpPr>
          <p:cNvPr name="TextBox 23" id="23"/>
          <p:cNvSpPr txBox="true"/>
          <p:nvPr/>
        </p:nvSpPr>
        <p:spPr>
          <a:xfrm rot="0">
            <a:off x="15060328" y="9333804"/>
            <a:ext cx="2783724" cy="372730"/>
          </a:xfrm>
          <a:prstGeom prst="rect">
            <a:avLst/>
          </a:prstGeom>
        </p:spPr>
        <p:txBody>
          <a:bodyPr anchor="t" rtlCol="false" tIns="0" lIns="0" bIns="0" rIns="0">
            <a:spAutoFit/>
          </a:bodyPr>
          <a:lstStyle/>
          <a:p>
            <a:pPr algn="ctr">
              <a:lnSpc>
                <a:spcPts val="3080"/>
              </a:lnSpc>
            </a:pPr>
            <a:r>
              <a:rPr lang="en-US" sz="2200">
                <a:solidFill>
                  <a:srgbClr val="3C2E78"/>
                </a:solidFill>
                <a:latin typeface="Canva Sans"/>
                <a:ea typeface="Canva Sans"/>
                <a:cs typeface="Canva Sans"/>
                <a:sym typeface="Canva Sans"/>
              </a:rPr>
              <a:t>www.neurotrait.org</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3C84B"/>
        </a:solidFill>
      </p:bgPr>
    </p:bg>
    <p:spTree>
      <p:nvGrpSpPr>
        <p:cNvPr id="1" name=""/>
        <p:cNvGrpSpPr/>
        <p:nvPr/>
      </p:nvGrpSpPr>
      <p:grpSpPr>
        <a:xfrm>
          <a:off x="0" y="0"/>
          <a:ext cx="0" cy="0"/>
          <a:chOff x="0" y="0"/>
          <a:chExt cx="0" cy="0"/>
        </a:xfrm>
      </p:grpSpPr>
      <p:sp>
        <p:nvSpPr>
          <p:cNvPr name="TextBox 2" id="2"/>
          <p:cNvSpPr txBox="true"/>
          <p:nvPr/>
        </p:nvSpPr>
        <p:spPr>
          <a:xfrm rot="0">
            <a:off x="1028700" y="809625"/>
            <a:ext cx="11571402" cy="1083932"/>
          </a:xfrm>
          <a:prstGeom prst="rect">
            <a:avLst/>
          </a:prstGeom>
        </p:spPr>
        <p:txBody>
          <a:bodyPr anchor="t" rtlCol="false" tIns="0" lIns="0" bIns="0" rIns="0">
            <a:spAutoFit/>
          </a:bodyPr>
          <a:lstStyle/>
          <a:p>
            <a:pPr algn="l">
              <a:lnSpc>
                <a:spcPts val="7980"/>
              </a:lnSpc>
            </a:pPr>
            <a:r>
              <a:rPr lang="en-US" b="true" sz="5700" spc="-114" u="sng">
                <a:solidFill>
                  <a:srgbClr val="3C2E78"/>
                </a:solidFill>
                <a:latin typeface="Avenir Bold"/>
                <a:ea typeface="Avenir Bold"/>
                <a:cs typeface="Avenir Bold"/>
                <a:sym typeface="Avenir Bold"/>
              </a:rPr>
              <a:t>Introducing the Neurotrait Wheel</a:t>
            </a:r>
          </a:p>
        </p:txBody>
      </p:sp>
      <p:sp>
        <p:nvSpPr>
          <p:cNvPr name="TextBox 3" id="3"/>
          <p:cNvSpPr txBox="true"/>
          <p:nvPr/>
        </p:nvSpPr>
        <p:spPr>
          <a:xfrm rot="0">
            <a:off x="1028700" y="2141137"/>
            <a:ext cx="16230600" cy="1964056"/>
          </a:xfrm>
          <a:prstGeom prst="rect">
            <a:avLst/>
          </a:prstGeom>
        </p:spPr>
        <p:txBody>
          <a:bodyPr anchor="t" rtlCol="false" tIns="0" lIns="0" bIns="0" rIns="0">
            <a:spAutoFit/>
          </a:bodyPr>
          <a:lstStyle/>
          <a:p>
            <a:pPr algn="just">
              <a:lnSpc>
                <a:spcPts val="3839"/>
              </a:lnSpc>
            </a:pPr>
            <a:r>
              <a:rPr lang="en-US" sz="2399">
                <a:solidFill>
                  <a:srgbClr val="3C2E78"/>
                </a:solidFill>
                <a:latin typeface="Avenir"/>
                <a:ea typeface="Avenir"/>
                <a:cs typeface="Avenir"/>
                <a:sym typeface="Avenir"/>
              </a:rPr>
              <a:t>The neurotrait graph is a way for people to explain which traits impact them the most. </a:t>
            </a:r>
          </a:p>
          <a:p>
            <a:pPr algn="just">
              <a:lnSpc>
                <a:spcPts val="3839"/>
              </a:lnSpc>
            </a:pPr>
            <a:r>
              <a:rPr lang="en-US" sz="2399">
                <a:solidFill>
                  <a:srgbClr val="3C2E78"/>
                </a:solidFill>
                <a:latin typeface="Avenir"/>
                <a:ea typeface="Avenir"/>
                <a:cs typeface="Avenir"/>
                <a:sym typeface="Avenir"/>
              </a:rPr>
              <a:t>A person rates how much a trait affects them on an average day, from 0 (not at all) to 10 (a big part of life). </a:t>
            </a:r>
          </a:p>
          <a:p>
            <a:pPr algn="just">
              <a:lnSpc>
                <a:spcPts val="3839"/>
              </a:lnSpc>
            </a:pPr>
            <a:r>
              <a:rPr lang="en-US" sz="2399">
                <a:solidFill>
                  <a:srgbClr val="3C2E78"/>
                </a:solidFill>
                <a:latin typeface="Avenir"/>
                <a:ea typeface="Avenir"/>
                <a:cs typeface="Avenir"/>
                <a:sym typeface="Avenir"/>
              </a:rPr>
              <a:t>The resulting shape gives a visual sense of someone’s neurodivergent </a:t>
            </a:r>
            <a:r>
              <a:rPr lang="en-US" sz="2399" b="true">
                <a:solidFill>
                  <a:srgbClr val="3C2E78"/>
                </a:solidFill>
                <a:latin typeface="Avenir Bold"/>
                <a:ea typeface="Avenir Bold"/>
                <a:cs typeface="Avenir Bold"/>
                <a:sym typeface="Avenir Bold"/>
              </a:rPr>
              <a:t>experience</a:t>
            </a:r>
            <a:r>
              <a:rPr lang="en-US" sz="2399">
                <a:solidFill>
                  <a:srgbClr val="3C2E78"/>
                </a:solidFill>
                <a:latin typeface="Avenir"/>
                <a:ea typeface="Avenir"/>
                <a:cs typeface="Avenir"/>
                <a:sym typeface="Avenir"/>
              </a:rPr>
              <a:t>, not what a textbook says about their diagnosis.</a:t>
            </a:r>
          </a:p>
        </p:txBody>
      </p:sp>
      <p:sp>
        <p:nvSpPr>
          <p:cNvPr name="Freeform 4" id="4"/>
          <p:cNvSpPr/>
          <p:nvPr/>
        </p:nvSpPr>
        <p:spPr>
          <a:xfrm flipH="false" flipV="false" rot="606228">
            <a:off x="11577285" y="4549244"/>
            <a:ext cx="5400115" cy="3820581"/>
          </a:xfrm>
          <a:custGeom>
            <a:avLst/>
            <a:gdLst/>
            <a:ahLst/>
            <a:cxnLst/>
            <a:rect r="r" b="b" t="t" l="l"/>
            <a:pathLst>
              <a:path h="3820581" w="5400115">
                <a:moveTo>
                  <a:pt x="0" y="0"/>
                </a:moveTo>
                <a:lnTo>
                  <a:pt x="5400114" y="0"/>
                </a:lnTo>
                <a:lnTo>
                  <a:pt x="5400114" y="3820581"/>
                </a:lnTo>
                <a:lnTo>
                  <a:pt x="0" y="3820581"/>
                </a:lnTo>
                <a:lnTo>
                  <a:pt x="0" y="0"/>
                </a:lnTo>
                <a:close/>
              </a:path>
            </a:pathLst>
          </a:custGeom>
          <a:blipFill>
            <a:blip r:embed="rId2"/>
            <a:stretch>
              <a:fillRect l="0" t="0" r="0" b="0"/>
            </a:stretch>
          </a:blipFill>
          <a:ln w="4762" cap="sq">
            <a:solidFill>
              <a:srgbClr val="A6A6A6"/>
            </a:solidFill>
            <a:prstDash val="solid"/>
            <a:miter/>
          </a:ln>
        </p:spPr>
      </p:sp>
      <p:sp>
        <p:nvSpPr>
          <p:cNvPr name="Freeform 5" id="5"/>
          <p:cNvSpPr/>
          <p:nvPr/>
        </p:nvSpPr>
        <p:spPr>
          <a:xfrm flipH="false" flipV="false" rot="-701257">
            <a:off x="1814628" y="5637420"/>
            <a:ext cx="5254895" cy="3698133"/>
          </a:xfrm>
          <a:custGeom>
            <a:avLst/>
            <a:gdLst/>
            <a:ahLst/>
            <a:cxnLst/>
            <a:rect r="r" b="b" t="t" l="l"/>
            <a:pathLst>
              <a:path h="3698133" w="5254895">
                <a:moveTo>
                  <a:pt x="0" y="0"/>
                </a:moveTo>
                <a:lnTo>
                  <a:pt x="5254896" y="0"/>
                </a:lnTo>
                <a:lnTo>
                  <a:pt x="5254896" y="3698133"/>
                </a:lnTo>
                <a:lnTo>
                  <a:pt x="0" y="3698133"/>
                </a:lnTo>
                <a:lnTo>
                  <a:pt x="0" y="0"/>
                </a:lnTo>
                <a:close/>
              </a:path>
            </a:pathLst>
          </a:custGeom>
          <a:blipFill>
            <a:blip r:embed="rId3"/>
            <a:stretch>
              <a:fillRect l="0" t="0" r="0" b="0"/>
            </a:stretch>
          </a:blipFill>
          <a:ln w="4762" cap="sq">
            <a:solidFill>
              <a:srgbClr val="A6A6A6"/>
            </a:solidFill>
            <a:prstDash val="solid"/>
            <a:miter/>
          </a:ln>
        </p:spPr>
      </p:sp>
      <p:sp>
        <p:nvSpPr>
          <p:cNvPr name="Freeform 6" id="6"/>
          <p:cNvSpPr/>
          <p:nvPr/>
        </p:nvSpPr>
        <p:spPr>
          <a:xfrm flipH="false" flipV="false" rot="0">
            <a:off x="4880136" y="4272629"/>
            <a:ext cx="8055274" cy="5648761"/>
          </a:xfrm>
          <a:custGeom>
            <a:avLst/>
            <a:gdLst/>
            <a:ahLst/>
            <a:cxnLst/>
            <a:rect r="r" b="b" t="t" l="l"/>
            <a:pathLst>
              <a:path h="5648761" w="8055274">
                <a:moveTo>
                  <a:pt x="0" y="0"/>
                </a:moveTo>
                <a:lnTo>
                  <a:pt x="8055274" y="0"/>
                </a:lnTo>
                <a:lnTo>
                  <a:pt x="8055274" y="5648761"/>
                </a:lnTo>
                <a:lnTo>
                  <a:pt x="0" y="5648761"/>
                </a:lnTo>
                <a:lnTo>
                  <a:pt x="0" y="0"/>
                </a:lnTo>
                <a:close/>
              </a:path>
            </a:pathLst>
          </a:custGeom>
          <a:blipFill>
            <a:blip r:embed="rId4"/>
            <a:stretch>
              <a:fillRect l="0" t="0" r="0" b="0"/>
            </a:stretch>
          </a:blipFill>
          <a:ln w="4762" cap="sq">
            <a:solidFill>
              <a:srgbClr val="A6A6A6"/>
            </a:solidFill>
            <a:prstDash val="solid"/>
            <a:miter/>
          </a:ln>
        </p:spPr>
      </p:sp>
      <p:sp>
        <p:nvSpPr>
          <p:cNvPr name="Freeform 7" id="7"/>
          <p:cNvSpPr/>
          <p:nvPr/>
        </p:nvSpPr>
        <p:spPr>
          <a:xfrm flipH="false" flipV="false" rot="0">
            <a:off x="14277342" y="9157047"/>
            <a:ext cx="782985" cy="764343"/>
          </a:xfrm>
          <a:custGeom>
            <a:avLst/>
            <a:gdLst/>
            <a:ahLst/>
            <a:cxnLst/>
            <a:rect r="r" b="b" t="t" l="l"/>
            <a:pathLst>
              <a:path h="764343" w="782985">
                <a:moveTo>
                  <a:pt x="0" y="0"/>
                </a:moveTo>
                <a:lnTo>
                  <a:pt x="782986" y="0"/>
                </a:lnTo>
                <a:lnTo>
                  <a:pt x="782986" y="764343"/>
                </a:lnTo>
                <a:lnTo>
                  <a:pt x="0" y="764343"/>
                </a:lnTo>
                <a:lnTo>
                  <a:pt x="0" y="0"/>
                </a:lnTo>
                <a:close/>
              </a:path>
            </a:pathLst>
          </a:custGeom>
          <a:blipFill>
            <a:blip r:embed="rId5"/>
            <a:stretch>
              <a:fillRect l="0" t="0" r="0" b="0"/>
            </a:stretch>
          </a:blipFill>
        </p:spPr>
      </p:sp>
      <p:sp>
        <p:nvSpPr>
          <p:cNvPr name="TextBox 8" id="8"/>
          <p:cNvSpPr txBox="true"/>
          <p:nvPr/>
        </p:nvSpPr>
        <p:spPr>
          <a:xfrm rot="0">
            <a:off x="15060328" y="9333804"/>
            <a:ext cx="2783724" cy="372730"/>
          </a:xfrm>
          <a:prstGeom prst="rect">
            <a:avLst/>
          </a:prstGeom>
        </p:spPr>
        <p:txBody>
          <a:bodyPr anchor="t" rtlCol="false" tIns="0" lIns="0" bIns="0" rIns="0">
            <a:spAutoFit/>
          </a:bodyPr>
          <a:lstStyle/>
          <a:p>
            <a:pPr algn="ctr">
              <a:lnSpc>
                <a:spcPts val="3080"/>
              </a:lnSpc>
            </a:pPr>
            <a:r>
              <a:rPr lang="en-US" sz="2200">
                <a:solidFill>
                  <a:srgbClr val="3C2E78"/>
                </a:solidFill>
                <a:latin typeface="Canva Sans"/>
                <a:ea typeface="Canva Sans"/>
                <a:cs typeface="Canva Sans"/>
                <a:sym typeface="Canva Sans"/>
              </a:rPr>
              <a:t>www.neurotrait.org</a:t>
            </a:r>
          </a:p>
        </p:txBody>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5400000">
            <a:off x="7290715" y="-7290715"/>
            <a:ext cx="3706570" cy="18288000"/>
            <a:chOff x="0" y="0"/>
            <a:chExt cx="976216" cy="4816593"/>
          </a:xfrm>
        </p:grpSpPr>
        <p:sp>
          <p:nvSpPr>
            <p:cNvPr name="Freeform 3" id="3"/>
            <p:cNvSpPr/>
            <p:nvPr/>
          </p:nvSpPr>
          <p:spPr>
            <a:xfrm flipH="false" flipV="false" rot="0">
              <a:off x="0" y="0"/>
              <a:ext cx="976216" cy="4816592"/>
            </a:xfrm>
            <a:custGeom>
              <a:avLst/>
              <a:gdLst/>
              <a:ahLst/>
              <a:cxnLst/>
              <a:rect r="r" b="b" t="t" l="l"/>
              <a:pathLst>
                <a:path h="4816592" w="976216">
                  <a:moveTo>
                    <a:pt x="0" y="0"/>
                  </a:moveTo>
                  <a:lnTo>
                    <a:pt x="976216" y="0"/>
                  </a:lnTo>
                  <a:lnTo>
                    <a:pt x="976216" y="4816592"/>
                  </a:lnTo>
                  <a:lnTo>
                    <a:pt x="0" y="4816592"/>
                  </a:lnTo>
                  <a:close/>
                </a:path>
              </a:pathLst>
            </a:custGeom>
            <a:solidFill>
              <a:srgbClr val="3BA79F">
                <a:alpha val="70980"/>
              </a:srgbClr>
            </a:solidFill>
          </p:spPr>
        </p:sp>
        <p:sp>
          <p:nvSpPr>
            <p:cNvPr name="TextBox 4" id="4"/>
            <p:cNvSpPr txBox="true"/>
            <p:nvPr/>
          </p:nvSpPr>
          <p:spPr>
            <a:xfrm>
              <a:off x="0" y="-38100"/>
              <a:ext cx="976216" cy="4854693"/>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028700" y="477000"/>
            <a:ext cx="7912909" cy="1259829"/>
          </a:xfrm>
          <a:prstGeom prst="rect">
            <a:avLst/>
          </a:prstGeom>
        </p:spPr>
        <p:txBody>
          <a:bodyPr anchor="t" rtlCol="false" tIns="0" lIns="0" bIns="0" rIns="0">
            <a:spAutoFit/>
          </a:bodyPr>
          <a:lstStyle/>
          <a:p>
            <a:pPr algn="l">
              <a:lnSpc>
                <a:spcPts val="10360"/>
              </a:lnSpc>
            </a:pPr>
            <a:r>
              <a:rPr lang="en-US" b="true" sz="7400" u="sng">
                <a:solidFill>
                  <a:srgbClr val="3C2E78"/>
                </a:solidFill>
                <a:latin typeface="Canva Sans Bold"/>
                <a:ea typeface="Canva Sans Bold"/>
                <a:cs typeface="Canva Sans Bold"/>
                <a:sym typeface="Canva Sans Bold"/>
              </a:rPr>
              <a:t>About the Traits</a:t>
            </a:r>
          </a:p>
        </p:txBody>
      </p:sp>
      <p:sp>
        <p:nvSpPr>
          <p:cNvPr name="TextBox 6" id="6"/>
          <p:cNvSpPr txBox="true"/>
          <p:nvPr/>
        </p:nvSpPr>
        <p:spPr>
          <a:xfrm rot="0">
            <a:off x="1028700" y="1960666"/>
            <a:ext cx="7621767" cy="1413510"/>
          </a:xfrm>
          <a:prstGeom prst="rect">
            <a:avLst/>
          </a:prstGeom>
        </p:spPr>
        <p:txBody>
          <a:bodyPr anchor="t" rtlCol="false" tIns="0" lIns="0" bIns="0" rIns="0">
            <a:spAutoFit/>
          </a:bodyPr>
          <a:lstStyle/>
          <a:p>
            <a:pPr algn="just">
              <a:lnSpc>
                <a:spcPts val="2879"/>
              </a:lnSpc>
            </a:pPr>
            <a:r>
              <a:rPr lang="en-US" sz="1799">
                <a:solidFill>
                  <a:srgbClr val="3C2E78"/>
                </a:solidFill>
                <a:latin typeface="Canva Sans"/>
                <a:ea typeface="Canva Sans"/>
                <a:cs typeface="Canva Sans"/>
                <a:sym typeface="Canva Sans"/>
              </a:rPr>
              <a:t>These traits are some of the most common things that neurodivergent people experience. Some can be positive, some negative, and most depend on how much they show up in different circumstances. </a:t>
            </a:r>
          </a:p>
        </p:txBody>
      </p:sp>
      <p:sp>
        <p:nvSpPr>
          <p:cNvPr name="TextBox 7" id="7"/>
          <p:cNvSpPr txBox="true"/>
          <p:nvPr/>
        </p:nvSpPr>
        <p:spPr>
          <a:xfrm rot="0">
            <a:off x="2100716" y="4161524"/>
            <a:ext cx="5768877" cy="5533264"/>
          </a:xfrm>
          <a:prstGeom prst="rect">
            <a:avLst/>
          </a:prstGeom>
        </p:spPr>
        <p:txBody>
          <a:bodyPr anchor="t" rtlCol="false" tIns="0" lIns="0" bIns="0" rIns="0">
            <a:spAutoFit/>
          </a:bodyPr>
          <a:lstStyle/>
          <a:p>
            <a:pPr algn="ctr">
              <a:lnSpc>
                <a:spcPts val="4895"/>
              </a:lnSpc>
            </a:pPr>
            <a:r>
              <a:rPr lang="en-US" b="true" sz="3199">
                <a:solidFill>
                  <a:srgbClr val="3C2E78"/>
                </a:solidFill>
                <a:latin typeface="Canva Sans Bold"/>
                <a:ea typeface="Canva Sans Bold"/>
                <a:cs typeface="Canva Sans Bold"/>
                <a:sym typeface="Canva Sans Bold"/>
              </a:rPr>
              <a:t>Hyperfocus</a:t>
            </a:r>
          </a:p>
          <a:p>
            <a:pPr algn="ctr">
              <a:lnSpc>
                <a:spcPts val="4895"/>
              </a:lnSpc>
            </a:pPr>
            <a:r>
              <a:rPr lang="en-US" b="true" sz="3199">
                <a:solidFill>
                  <a:srgbClr val="3C2E78"/>
                </a:solidFill>
                <a:latin typeface="Canva Sans Bold"/>
                <a:ea typeface="Canva Sans Bold"/>
                <a:cs typeface="Canva Sans Bold"/>
                <a:sym typeface="Canva Sans Bold"/>
              </a:rPr>
              <a:t>Distractibility</a:t>
            </a:r>
          </a:p>
          <a:p>
            <a:pPr algn="ctr">
              <a:lnSpc>
                <a:spcPts val="4895"/>
              </a:lnSpc>
            </a:pPr>
            <a:r>
              <a:rPr lang="en-US" b="true" sz="3199">
                <a:solidFill>
                  <a:srgbClr val="3C2E78"/>
                </a:solidFill>
                <a:latin typeface="Canva Sans Bold"/>
                <a:ea typeface="Canva Sans Bold"/>
                <a:cs typeface="Canva Sans Bold"/>
                <a:sym typeface="Canva Sans Bold"/>
              </a:rPr>
              <a:t>Impulsivity</a:t>
            </a:r>
          </a:p>
          <a:p>
            <a:pPr algn="ctr">
              <a:lnSpc>
                <a:spcPts val="4895"/>
              </a:lnSpc>
            </a:pPr>
            <a:r>
              <a:rPr lang="en-US" b="true" sz="3199">
                <a:solidFill>
                  <a:srgbClr val="3C2E78"/>
                </a:solidFill>
                <a:latin typeface="Canva Sans Bold"/>
                <a:ea typeface="Canva Sans Bold"/>
                <a:cs typeface="Canva Sans Bold"/>
                <a:sym typeface="Canva Sans Bold"/>
              </a:rPr>
              <a:t>Stimming</a:t>
            </a:r>
          </a:p>
          <a:p>
            <a:pPr algn="ctr">
              <a:lnSpc>
                <a:spcPts val="4895"/>
              </a:lnSpc>
            </a:pPr>
            <a:r>
              <a:rPr lang="en-US" b="true" sz="3199">
                <a:solidFill>
                  <a:srgbClr val="3C2E78"/>
                </a:solidFill>
                <a:latin typeface="Canva Sans Bold"/>
                <a:ea typeface="Canva Sans Bold"/>
                <a:cs typeface="Canva Sans Bold"/>
                <a:sym typeface="Canva Sans Bold"/>
              </a:rPr>
              <a:t>Tics</a:t>
            </a:r>
          </a:p>
          <a:p>
            <a:pPr algn="ctr">
              <a:lnSpc>
                <a:spcPts val="4895"/>
              </a:lnSpc>
            </a:pPr>
            <a:r>
              <a:rPr lang="en-US" b="true" sz="3199">
                <a:solidFill>
                  <a:srgbClr val="3C2E78"/>
                </a:solidFill>
                <a:latin typeface="Canva Sans Bold"/>
                <a:ea typeface="Canva Sans Bold"/>
                <a:cs typeface="Canva Sans Bold"/>
                <a:sym typeface="Canva Sans Bold"/>
              </a:rPr>
              <a:t>Sensory sensitivity</a:t>
            </a:r>
          </a:p>
          <a:p>
            <a:pPr algn="ctr">
              <a:lnSpc>
                <a:spcPts val="4895"/>
              </a:lnSpc>
            </a:pPr>
            <a:r>
              <a:rPr lang="en-US" b="true" sz="3199">
                <a:solidFill>
                  <a:srgbClr val="3C2E78"/>
                </a:solidFill>
                <a:latin typeface="Canva Sans Bold"/>
                <a:ea typeface="Canva Sans Bold"/>
                <a:cs typeface="Canva Sans Bold"/>
                <a:sym typeface="Canva Sans Bold"/>
              </a:rPr>
              <a:t>Need for predictability</a:t>
            </a:r>
          </a:p>
          <a:p>
            <a:pPr algn="ctr">
              <a:lnSpc>
                <a:spcPts val="4895"/>
              </a:lnSpc>
            </a:pPr>
            <a:r>
              <a:rPr lang="en-US" b="true" sz="3199">
                <a:solidFill>
                  <a:srgbClr val="3C2E78"/>
                </a:solidFill>
                <a:latin typeface="Canva Sans Bold"/>
                <a:ea typeface="Canva Sans Bold"/>
                <a:cs typeface="Canva Sans Bold"/>
                <a:sym typeface="Canva Sans Bold"/>
              </a:rPr>
              <a:t>Social difficulty</a:t>
            </a:r>
          </a:p>
          <a:p>
            <a:pPr algn="ctr">
              <a:lnSpc>
                <a:spcPts val="4895"/>
              </a:lnSpc>
            </a:pPr>
            <a:r>
              <a:rPr lang="en-US" b="true" sz="3199">
                <a:solidFill>
                  <a:srgbClr val="3C2E78"/>
                </a:solidFill>
                <a:latin typeface="Canva Sans Bold"/>
                <a:ea typeface="Canva Sans Bold"/>
                <a:cs typeface="Canva Sans Bold"/>
                <a:sym typeface="Canva Sans Bold"/>
              </a:rPr>
              <a:t>Written language difficulties</a:t>
            </a:r>
          </a:p>
        </p:txBody>
      </p:sp>
      <p:sp>
        <p:nvSpPr>
          <p:cNvPr name="TextBox 8" id="8"/>
          <p:cNvSpPr txBox="true"/>
          <p:nvPr/>
        </p:nvSpPr>
        <p:spPr>
          <a:xfrm rot="0">
            <a:off x="9734581" y="1960666"/>
            <a:ext cx="7524719" cy="1051560"/>
          </a:xfrm>
          <a:prstGeom prst="rect">
            <a:avLst/>
          </a:prstGeom>
        </p:spPr>
        <p:txBody>
          <a:bodyPr anchor="t" rtlCol="false" tIns="0" lIns="0" bIns="0" rIns="0">
            <a:spAutoFit/>
          </a:bodyPr>
          <a:lstStyle/>
          <a:p>
            <a:pPr algn="just">
              <a:lnSpc>
                <a:spcPts val="2879"/>
              </a:lnSpc>
            </a:pPr>
            <a:r>
              <a:rPr lang="en-US" sz="1799">
                <a:solidFill>
                  <a:srgbClr val="3C2E78"/>
                </a:solidFill>
                <a:latin typeface="Canva Sans"/>
                <a:ea typeface="Canva Sans"/>
                <a:cs typeface="Canva Sans"/>
                <a:sym typeface="Canva Sans"/>
              </a:rPr>
              <a:t>There are lots of things that aren’t included on this list, but most neurodivergent people will experience many of these traits to some extent.</a:t>
            </a:r>
          </a:p>
        </p:txBody>
      </p:sp>
      <p:sp>
        <p:nvSpPr>
          <p:cNvPr name="TextBox 9" id="9"/>
          <p:cNvSpPr txBox="true"/>
          <p:nvPr/>
        </p:nvSpPr>
        <p:spPr>
          <a:xfrm rot="0">
            <a:off x="11289001" y="4161524"/>
            <a:ext cx="4415879" cy="4914139"/>
          </a:xfrm>
          <a:prstGeom prst="rect">
            <a:avLst/>
          </a:prstGeom>
        </p:spPr>
        <p:txBody>
          <a:bodyPr anchor="t" rtlCol="false" tIns="0" lIns="0" bIns="0" rIns="0">
            <a:spAutoFit/>
          </a:bodyPr>
          <a:lstStyle/>
          <a:p>
            <a:pPr algn="ctr">
              <a:lnSpc>
                <a:spcPts val="4895"/>
              </a:lnSpc>
            </a:pPr>
            <a:r>
              <a:rPr lang="en-US" b="true" sz="3199">
                <a:solidFill>
                  <a:srgbClr val="3C2E78"/>
                </a:solidFill>
                <a:latin typeface="Canva Sans Bold"/>
                <a:ea typeface="Canva Sans Bold"/>
                <a:cs typeface="Canva Sans Bold"/>
                <a:sym typeface="Canva Sans Bold"/>
              </a:rPr>
              <a:t>Language processing</a:t>
            </a:r>
          </a:p>
          <a:p>
            <a:pPr algn="ctr">
              <a:lnSpc>
                <a:spcPts val="4895"/>
              </a:lnSpc>
            </a:pPr>
            <a:r>
              <a:rPr lang="en-US" b="true" sz="3199">
                <a:solidFill>
                  <a:srgbClr val="3C2E78"/>
                </a:solidFill>
                <a:latin typeface="Canva Sans Bold"/>
                <a:ea typeface="Canva Sans Bold"/>
                <a:cs typeface="Canva Sans Bold"/>
                <a:sym typeface="Canva Sans Bold"/>
              </a:rPr>
              <a:t>Coordination</a:t>
            </a:r>
          </a:p>
          <a:p>
            <a:pPr algn="ctr">
              <a:lnSpc>
                <a:spcPts val="4895"/>
              </a:lnSpc>
            </a:pPr>
            <a:r>
              <a:rPr lang="en-US" b="true" sz="3199">
                <a:solidFill>
                  <a:srgbClr val="3C2E78"/>
                </a:solidFill>
                <a:latin typeface="Canva Sans Bold"/>
                <a:ea typeface="Canva Sans Bold"/>
                <a:cs typeface="Canva Sans Bold"/>
                <a:sym typeface="Canva Sans Bold"/>
              </a:rPr>
              <a:t>Creativity</a:t>
            </a:r>
          </a:p>
          <a:p>
            <a:pPr algn="ctr">
              <a:lnSpc>
                <a:spcPts val="4895"/>
              </a:lnSpc>
            </a:pPr>
            <a:r>
              <a:rPr lang="en-US" b="true" sz="3199">
                <a:solidFill>
                  <a:srgbClr val="3C2E78"/>
                </a:solidFill>
                <a:latin typeface="Canva Sans Bold"/>
                <a:ea typeface="Canva Sans Bold"/>
                <a:cs typeface="Canva Sans Bold"/>
                <a:sym typeface="Canva Sans Bold"/>
              </a:rPr>
              <a:t>Emotional regulation</a:t>
            </a:r>
          </a:p>
          <a:p>
            <a:pPr algn="ctr">
              <a:lnSpc>
                <a:spcPts val="4895"/>
              </a:lnSpc>
            </a:pPr>
            <a:r>
              <a:rPr lang="en-US" b="true" sz="3199">
                <a:solidFill>
                  <a:srgbClr val="3C2E78"/>
                </a:solidFill>
                <a:latin typeface="Canva Sans Bold"/>
                <a:ea typeface="Canva Sans Bold"/>
                <a:cs typeface="Canva Sans Bold"/>
                <a:sym typeface="Canva Sans Bold"/>
              </a:rPr>
              <a:t>Special interests</a:t>
            </a:r>
          </a:p>
          <a:p>
            <a:pPr algn="ctr">
              <a:lnSpc>
                <a:spcPts val="4895"/>
              </a:lnSpc>
            </a:pPr>
            <a:r>
              <a:rPr lang="en-US" b="true" sz="3199">
                <a:solidFill>
                  <a:srgbClr val="3C2E78"/>
                </a:solidFill>
                <a:latin typeface="Canva Sans Bold"/>
                <a:ea typeface="Canva Sans Bold"/>
                <a:cs typeface="Canva Sans Bold"/>
                <a:sym typeface="Canva Sans Bold"/>
              </a:rPr>
              <a:t>Executive dysfunction</a:t>
            </a:r>
          </a:p>
          <a:p>
            <a:pPr algn="ctr">
              <a:lnSpc>
                <a:spcPts val="4895"/>
              </a:lnSpc>
            </a:pPr>
            <a:r>
              <a:rPr lang="en-US" b="true" sz="3199">
                <a:solidFill>
                  <a:srgbClr val="3C2E78"/>
                </a:solidFill>
                <a:latin typeface="Canva Sans Bold"/>
                <a:ea typeface="Canva Sans Bold"/>
                <a:cs typeface="Canva Sans Bold"/>
                <a:sym typeface="Canva Sans Bold"/>
              </a:rPr>
              <a:t>Literal thinking</a:t>
            </a:r>
          </a:p>
          <a:p>
            <a:pPr algn="ctr">
              <a:lnSpc>
                <a:spcPts val="4895"/>
              </a:lnSpc>
            </a:pPr>
            <a:r>
              <a:rPr lang="en-US" b="true" sz="3199">
                <a:solidFill>
                  <a:srgbClr val="3C2E78"/>
                </a:solidFill>
                <a:latin typeface="Canva Sans Bold"/>
                <a:ea typeface="Canva Sans Bold"/>
                <a:cs typeface="Canva Sans Bold"/>
                <a:sym typeface="Canva Sans Bold"/>
              </a:rPr>
              <a:t>Context seeking</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DF8F5"/>
        </a:solidFill>
      </p:bgPr>
    </p:bg>
    <p:spTree>
      <p:nvGrpSpPr>
        <p:cNvPr id="1" name=""/>
        <p:cNvGrpSpPr/>
        <p:nvPr/>
      </p:nvGrpSpPr>
      <p:grpSpPr>
        <a:xfrm>
          <a:off x="0" y="0"/>
          <a:ext cx="0" cy="0"/>
          <a:chOff x="0" y="0"/>
          <a:chExt cx="0" cy="0"/>
        </a:xfrm>
      </p:grpSpPr>
      <p:grpSp>
        <p:nvGrpSpPr>
          <p:cNvPr name="Group 2" id="2"/>
          <p:cNvGrpSpPr/>
          <p:nvPr/>
        </p:nvGrpSpPr>
        <p:grpSpPr>
          <a:xfrm rot="0">
            <a:off x="0" y="0"/>
            <a:ext cx="2337212" cy="3086100"/>
            <a:chOff x="0" y="0"/>
            <a:chExt cx="615562" cy="812800"/>
          </a:xfrm>
        </p:grpSpPr>
        <p:sp>
          <p:nvSpPr>
            <p:cNvPr name="Freeform 3" id="3"/>
            <p:cNvSpPr/>
            <p:nvPr/>
          </p:nvSpPr>
          <p:spPr>
            <a:xfrm flipH="false" flipV="false" rot="0">
              <a:off x="0" y="0"/>
              <a:ext cx="615562" cy="812800"/>
            </a:xfrm>
            <a:custGeom>
              <a:avLst/>
              <a:gdLst/>
              <a:ahLst/>
              <a:cxnLst/>
              <a:rect r="r" b="b" t="t" l="l"/>
              <a:pathLst>
                <a:path h="812800" w="615562">
                  <a:moveTo>
                    <a:pt x="0" y="0"/>
                  </a:moveTo>
                  <a:lnTo>
                    <a:pt x="615562" y="0"/>
                  </a:lnTo>
                  <a:lnTo>
                    <a:pt x="615562" y="812800"/>
                  </a:lnTo>
                  <a:lnTo>
                    <a:pt x="0" y="812800"/>
                  </a:lnTo>
                  <a:close/>
                </a:path>
              </a:pathLst>
            </a:custGeom>
            <a:solidFill>
              <a:srgbClr val="3BA79F"/>
            </a:solidFill>
          </p:spPr>
        </p:sp>
        <p:sp>
          <p:nvSpPr>
            <p:cNvPr name="TextBox 4" id="4"/>
            <p:cNvSpPr txBox="true"/>
            <p:nvPr/>
          </p:nvSpPr>
          <p:spPr>
            <a:xfrm>
              <a:off x="0" y="-38100"/>
              <a:ext cx="615562" cy="8509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7115856" y="4227960"/>
            <a:ext cx="1172144" cy="6059040"/>
            <a:chOff x="0" y="0"/>
            <a:chExt cx="308713" cy="1595797"/>
          </a:xfrm>
        </p:grpSpPr>
        <p:sp>
          <p:nvSpPr>
            <p:cNvPr name="Freeform 6" id="6"/>
            <p:cNvSpPr/>
            <p:nvPr/>
          </p:nvSpPr>
          <p:spPr>
            <a:xfrm flipH="false" flipV="false" rot="0">
              <a:off x="0" y="0"/>
              <a:ext cx="308713" cy="1595797"/>
            </a:xfrm>
            <a:custGeom>
              <a:avLst/>
              <a:gdLst/>
              <a:ahLst/>
              <a:cxnLst/>
              <a:rect r="r" b="b" t="t" l="l"/>
              <a:pathLst>
                <a:path h="1595797" w="308713">
                  <a:moveTo>
                    <a:pt x="0" y="0"/>
                  </a:moveTo>
                  <a:lnTo>
                    <a:pt x="308713" y="0"/>
                  </a:lnTo>
                  <a:lnTo>
                    <a:pt x="308713" y="1595797"/>
                  </a:lnTo>
                  <a:lnTo>
                    <a:pt x="0" y="1595797"/>
                  </a:lnTo>
                  <a:close/>
                </a:path>
              </a:pathLst>
            </a:custGeom>
            <a:solidFill>
              <a:srgbClr val="F3C84B"/>
            </a:solidFill>
          </p:spPr>
        </p:sp>
        <p:sp>
          <p:nvSpPr>
            <p:cNvPr name="TextBox 7" id="7"/>
            <p:cNvSpPr txBox="true"/>
            <p:nvPr/>
          </p:nvSpPr>
          <p:spPr>
            <a:xfrm>
              <a:off x="0" y="-38100"/>
              <a:ext cx="308713" cy="1633897"/>
            </a:xfrm>
            <a:prstGeom prst="rect">
              <a:avLst/>
            </a:prstGeom>
          </p:spPr>
          <p:txBody>
            <a:bodyPr anchor="ctr" rtlCol="false" tIns="50800" lIns="50800" bIns="50800" rIns="50800"/>
            <a:lstStyle/>
            <a:p>
              <a:pPr algn="ctr">
                <a:lnSpc>
                  <a:spcPts val="2659"/>
                </a:lnSpc>
              </a:pPr>
            </a:p>
          </p:txBody>
        </p:sp>
      </p:grpSp>
      <p:sp>
        <p:nvSpPr>
          <p:cNvPr name="AutoShape 8" id="8"/>
          <p:cNvSpPr/>
          <p:nvPr/>
        </p:nvSpPr>
        <p:spPr>
          <a:xfrm>
            <a:off x="6782643" y="1547812"/>
            <a:ext cx="8581560" cy="0"/>
          </a:xfrm>
          <a:prstGeom prst="line">
            <a:avLst/>
          </a:prstGeom>
          <a:ln cap="flat" w="9525">
            <a:solidFill>
              <a:srgbClr val="A89BD7"/>
            </a:solidFill>
            <a:prstDash val="solid"/>
            <a:headEnd type="none" len="sm" w="sm"/>
            <a:tailEnd type="none" len="sm" w="sm"/>
          </a:ln>
        </p:spPr>
      </p:sp>
      <p:sp>
        <p:nvSpPr>
          <p:cNvPr name="Freeform 9" id="9"/>
          <p:cNvSpPr/>
          <p:nvPr/>
        </p:nvSpPr>
        <p:spPr>
          <a:xfrm flipH="false" flipV="false" rot="0">
            <a:off x="14277342" y="9157047"/>
            <a:ext cx="782985" cy="764343"/>
          </a:xfrm>
          <a:custGeom>
            <a:avLst/>
            <a:gdLst/>
            <a:ahLst/>
            <a:cxnLst/>
            <a:rect r="r" b="b" t="t" l="l"/>
            <a:pathLst>
              <a:path h="764343" w="782985">
                <a:moveTo>
                  <a:pt x="0" y="0"/>
                </a:moveTo>
                <a:lnTo>
                  <a:pt x="782986" y="0"/>
                </a:lnTo>
                <a:lnTo>
                  <a:pt x="782986" y="764343"/>
                </a:lnTo>
                <a:lnTo>
                  <a:pt x="0" y="764343"/>
                </a:lnTo>
                <a:lnTo>
                  <a:pt x="0" y="0"/>
                </a:lnTo>
                <a:close/>
              </a:path>
            </a:pathLst>
          </a:custGeom>
          <a:blipFill>
            <a:blip r:embed="rId2"/>
            <a:stretch>
              <a:fillRect l="0" t="0" r="0" b="0"/>
            </a:stretch>
          </a:blipFill>
        </p:spPr>
      </p:sp>
      <p:sp>
        <p:nvSpPr>
          <p:cNvPr name="Freeform 10" id="10"/>
          <p:cNvSpPr/>
          <p:nvPr/>
        </p:nvSpPr>
        <p:spPr>
          <a:xfrm flipH="false" flipV="false" rot="0">
            <a:off x="1028700" y="6828380"/>
            <a:ext cx="4933978" cy="2878154"/>
          </a:xfrm>
          <a:custGeom>
            <a:avLst/>
            <a:gdLst/>
            <a:ahLst/>
            <a:cxnLst/>
            <a:rect r="r" b="b" t="t" l="l"/>
            <a:pathLst>
              <a:path h="2878154" w="4933978">
                <a:moveTo>
                  <a:pt x="0" y="0"/>
                </a:moveTo>
                <a:lnTo>
                  <a:pt x="4933978" y="0"/>
                </a:lnTo>
                <a:lnTo>
                  <a:pt x="4933978" y="2878154"/>
                </a:lnTo>
                <a:lnTo>
                  <a:pt x="0" y="2878154"/>
                </a:lnTo>
                <a:lnTo>
                  <a:pt x="0" y="0"/>
                </a:lnTo>
                <a:close/>
              </a:path>
            </a:pathLst>
          </a:custGeom>
          <a:blipFill>
            <a:blip r:embed="rId3"/>
            <a:stretch>
              <a:fillRect l="0" t="0" r="0" b="0"/>
            </a:stretch>
          </a:blipFill>
        </p:spPr>
      </p:sp>
      <p:sp>
        <p:nvSpPr>
          <p:cNvPr name="Freeform 11" id="11"/>
          <p:cNvSpPr/>
          <p:nvPr/>
        </p:nvSpPr>
        <p:spPr>
          <a:xfrm flipH="false" flipV="false" rot="0">
            <a:off x="-1060713" y="5203812"/>
            <a:ext cx="5818756" cy="3501906"/>
          </a:xfrm>
          <a:custGeom>
            <a:avLst/>
            <a:gdLst/>
            <a:ahLst/>
            <a:cxnLst/>
            <a:rect r="r" b="b" t="t" l="l"/>
            <a:pathLst>
              <a:path h="3501906" w="5818756">
                <a:moveTo>
                  <a:pt x="0" y="0"/>
                </a:moveTo>
                <a:lnTo>
                  <a:pt x="5818756" y="0"/>
                </a:lnTo>
                <a:lnTo>
                  <a:pt x="5818756" y="3501905"/>
                </a:lnTo>
                <a:lnTo>
                  <a:pt x="0" y="3501905"/>
                </a:lnTo>
                <a:lnTo>
                  <a:pt x="0" y="0"/>
                </a:lnTo>
                <a:close/>
              </a:path>
            </a:pathLst>
          </a:custGeom>
          <a:blipFill>
            <a:blip r:embed="rId4"/>
            <a:stretch>
              <a:fillRect l="0" t="0" r="0" b="0"/>
            </a:stretch>
          </a:blipFill>
        </p:spPr>
      </p:sp>
      <p:sp>
        <p:nvSpPr>
          <p:cNvPr name="Freeform 12" id="12"/>
          <p:cNvSpPr/>
          <p:nvPr/>
        </p:nvSpPr>
        <p:spPr>
          <a:xfrm flipH="false" flipV="false" rot="0">
            <a:off x="-1249209" y="1028700"/>
            <a:ext cx="7380388" cy="4308551"/>
          </a:xfrm>
          <a:custGeom>
            <a:avLst/>
            <a:gdLst/>
            <a:ahLst/>
            <a:cxnLst/>
            <a:rect r="r" b="b" t="t" l="l"/>
            <a:pathLst>
              <a:path h="4308551" w="7380388">
                <a:moveTo>
                  <a:pt x="0" y="0"/>
                </a:moveTo>
                <a:lnTo>
                  <a:pt x="7380388" y="0"/>
                </a:lnTo>
                <a:lnTo>
                  <a:pt x="7380388" y="4308551"/>
                </a:lnTo>
                <a:lnTo>
                  <a:pt x="0" y="4308551"/>
                </a:lnTo>
                <a:lnTo>
                  <a:pt x="0" y="0"/>
                </a:lnTo>
                <a:close/>
              </a:path>
            </a:pathLst>
          </a:custGeom>
          <a:blipFill>
            <a:blip r:embed="rId5"/>
            <a:stretch>
              <a:fillRect l="0" t="0" r="0" b="0"/>
            </a:stretch>
          </a:blipFill>
        </p:spPr>
      </p:sp>
      <p:sp>
        <p:nvSpPr>
          <p:cNvPr name="TextBox 13" id="13"/>
          <p:cNvSpPr txBox="true"/>
          <p:nvPr/>
        </p:nvSpPr>
        <p:spPr>
          <a:xfrm rot="0">
            <a:off x="6782643" y="2094243"/>
            <a:ext cx="3626462" cy="991857"/>
          </a:xfrm>
          <a:prstGeom prst="rect">
            <a:avLst/>
          </a:prstGeom>
        </p:spPr>
        <p:txBody>
          <a:bodyPr anchor="t" rtlCol="false" tIns="0" lIns="0" bIns="0" rIns="0">
            <a:spAutoFit/>
          </a:bodyPr>
          <a:lstStyle/>
          <a:p>
            <a:pPr algn="l">
              <a:lnSpc>
                <a:spcPts val="7280"/>
              </a:lnSpc>
            </a:pPr>
            <a:r>
              <a:rPr lang="en-US" b="true" sz="5200" spc="-104" u="sng">
                <a:solidFill>
                  <a:srgbClr val="3C2E78"/>
                </a:solidFill>
                <a:latin typeface="Avenir Bold"/>
                <a:ea typeface="Avenir Bold"/>
                <a:cs typeface="Avenir Bold"/>
                <a:sym typeface="Avenir Bold"/>
              </a:rPr>
              <a:t>Why Traits?</a:t>
            </a:r>
          </a:p>
        </p:txBody>
      </p:sp>
      <p:sp>
        <p:nvSpPr>
          <p:cNvPr name="TextBox 14" id="14"/>
          <p:cNvSpPr txBox="true"/>
          <p:nvPr/>
        </p:nvSpPr>
        <p:spPr>
          <a:xfrm rot="0">
            <a:off x="6782643" y="3341236"/>
            <a:ext cx="8581560" cy="5364481"/>
          </a:xfrm>
          <a:prstGeom prst="rect">
            <a:avLst/>
          </a:prstGeom>
        </p:spPr>
        <p:txBody>
          <a:bodyPr anchor="t" rtlCol="false" tIns="0" lIns="0" bIns="0" rIns="0">
            <a:spAutoFit/>
          </a:bodyPr>
          <a:lstStyle/>
          <a:p>
            <a:pPr algn="just">
              <a:lnSpc>
                <a:spcPts val="3839"/>
              </a:lnSpc>
            </a:pPr>
            <a:r>
              <a:rPr lang="en-US" sz="2399">
                <a:solidFill>
                  <a:srgbClr val="3C2E78"/>
                </a:solidFill>
                <a:latin typeface="Avenir"/>
                <a:ea typeface="Avenir"/>
                <a:cs typeface="Avenir"/>
                <a:sym typeface="Avenir"/>
              </a:rPr>
              <a:t>We talk about traits, not just symptoms, or strengths.</a:t>
            </a:r>
          </a:p>
          <a:p>
            <a:pPr algn="just">
              <a:lnSpc>
                <a:spcPts val="3839"/>
              </a:lnSpc>
            </a:pPr>
          </a:p>
          <a:p>
            <a:pPr algn="just">
              <a:lnSpc>
                <a:spcPts val="3839"/>
              </a:lnSpc>
            </a:pPr>
            <a:r>
              <a:rPr lang="en-US" sz="2399">
                <a:solidFill>
                  <a:srgbClr val="3C2E78"/>
                </a:solidFill>
                <a:latin typeface="Avenir"/>
                <a:ea typeface="Avenir"/>
                <a:cs typeface="Avenir"/>
                <a:sym typeface="Avenir"/>
              </a:rPr>
              <a:t>“Traits” is a neutral word. It includes things that might be seen as symptoms, strengths, challenges, or quirks, and reflects how people actually experience these conditions. </a:t>
            </a:r>
          </a:p>
          <a:p>
            <a:pPr algn="just">
              <a:lnSpc>
                <a:spcPts val="3839"/>
              </a:lnSpc>
            </a:pPr>
          </a:p>
          <a:p>
            <a:pPr algn="just">
              <a:lnSpc>
                <a:spcPts val="3839"/>
              </a:lnSpc>
            </a:pPr>
            <a:r>
              <a:rPr lang="en-US" sz="2399">
                <a:solidFill>
                  <a:srgbClr val="3C2E78"/>
                </a:solidFill>
                <a:latin typeface="Avenir"/>
                <a:ea typeface="Avenir"/>
                <a:cs typeface="Avenir"/>
                <a:sym typeface="Avenir"/>
              </a:rPr>
              <a:t>Someone might find that their traits affect them more or less in different circumstances, in different jobs, and so on.</a:t>
            </a:r>
          </a:p>
          <a:p>
            <a:pPr algn="just">
              <a:lnSpc>
                <a:spcPts val="3839"/>
              </a:lnSpc>
            </a:pPr>
          </a:p>
          <a:p>
            <a:pPr algn="just">
              <a:lnSpc>
                <a:spcPts val="3839"/>
              </a:lnSpc>
            </a:pPr>
            <a:r>
              <a:rPr lang="en-US" sz="2399">
                <a:solidFill>
                  <a:srgbClr val="3C2E78"/>
                </a:solidFill>
                <a:latin typeface="Avenir"/>
                <a:ea typeface="Avenir"/>
                <a:cs typeface="Avenir"/>
                <a:sym typeface="Avenir"/>
              </a:rPr>
              <a:t>Everyone has traits - what matters is how much impact they have on someone’s everyday life.</a:t>
            </a:r>
          </a:p>
        </p:txBody>
      </p:sp>
      <p:sp>
        <p:nvSpPr>
          <p:cNvPr name="Freeform 15" id="15"/>
          <p:cNvSpPr/>
          <p:nvPr/>
        </p:nvSpPr>
        <p:spPr>
          <a:xfrm flipH="false" flipV="false" rot="0">
            <a:off x="1527245" y="3683640"/>
            <a:ext cx="5682662" cy="3075323"/>
          </a:xfrm>
          <a:custGeom>
            <a:avLst/>
            <a:gdLst/>
            <a:ahLst/>
            <a:cxnLst/>
            <a:rect r="r" b="b" t="t" l="l"/>
            <a:pathLst>
              <a:path h="3075323" w="5682662">
                <a:moveTo>
                  <a:pt x="0" y="0"/>
                </a:moveTo>
                <a:lnTo>
                  <a:pt x="5682662" y="0"/>
                </a:lnTo>
                <a:lnTo>
                  <a:pt x="5682662" y="3075323"/>
                </a:lnTo>
                <a:lnTo>
                  <a:pt x="0" y="3075323"/>
                </a:lnTo>
                <a:lnTo>
                  <a:pt x="0" y="0"/>
                </a:lnTo>
                <a:close/>
              </a:path>
            </a:pathLst>
          </a:custGeom>
          <a:blipFill>
            <a:blip r:embed="rId6"/>
            <a:stretch>
              <a:fillRect l="0" t="0" r="0" b="0"/>
            </a:stretch>
          </a:blipFill>
        </p:spPr>
      </p:sp>
      <p:sp>
        <p:nvSpPr>
          <p:cNvPr name="TextBox 16" id="16"/>
          <p:cNvSpPr txBox="true"/>
          <p:nvPr/>
        </p:nvSpPr>
        <p:spPr>
          <a:xfrm rot="0">
            <a:off x="15060328" y="9333804"/>
            <a:ext cx="2783724" cy="372730"/>
          </a:xfrm>
          <a:prstGeom prst="rect">
            <a:avLst/>
          </a:prstGeom>
        </p:spPr>
        <p:txBody>
          <a:bodyPr anchor="t" rtlCol="false" tIns="0" lIns="0" bIns="0" rIns="0">
            <a:spAutoFit/>
          </a:bodyPr>
          <a:lstStyle/>
          <a:p>
            <a:pPr algn="ctr">
              <a:lnSpc>
                <a:spcPts val="3080"/>
              </a:lnSpc>
            </a:pPr>
            <a:r>
              <a:rPr lang="en-US" sz="2200">
                <a:solidFill>
                  <a:srgbClr val="3C2E78"/>
                </a:solidFill>
                <a:latin typeface="Canva Sans"/>
                <a:ea typeface="Canva Sans"/>
                <a:cs typeface="Canva Sans"/>
                <a:sym typeface="Canva Sans"/>
              </a:rPr>
              <a:t>www.neurotrait.org</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DF8F5"/>
        </a:solidFill>
      </p:bgPr>
    </p:bg>
    <p:spTree>
      <p:nvGrpSpPr>
        <p:cNvPr id="1" name=""/>
        <p:cNvGrpSpPr/>
        <p:nvPr/>
      </p:nvGrpSpPr>
      <p:grpSpPr>
        <a:xfrm>
          <a:off x="0" y="0"/>
          <a:ext cx="0" cy="0"/>
          <a:chOff x="0" y="0"/>
          <a:chExt cx="0" cy="0"/>
        </a:xfrm>
      </p:grpSpPr>
      <p:grpSp>
        <p:nvGrpSpPr>
          <p:cNvPr name="Group 2" id="2"/>
          <p:cNvGrpSpPr/>
          <p:nvPr/>
        </p:nvGrpSpPr>
        <p:grpSpPr>
          <a:xfrm rot="5400000">
            <a:off x="2928378" y="-2928378"/>
            <a:ext cx="1397050" cy="7253805"/>
            <a:chOff x="0" y="0"/>
            <a:chExt cx="367947" cy="1910467"/>
          </a:xfrm>
        </p:grpSpPr>
        <p:sp>
          <p:nvSpPr>
            <p:cNvPr name="Freeform 3" id="3"/>
            <p:cNvSpPr/>
            <p:nvPr/>
          </p:nvSpPr>
          <p:spPr>
            <a:xfrm flipH="false" flipV="false" rot="0">
              <a:off x="0" y="0"/>
              <a:ext cx="367947" cy="1910467"/>
            </a:xfrm>
            <a:custGeom>
              <a:avLst/>
              <a:gdLst/>
              <a:ahLst/>
              <a:cxnLst/>
              <a:rect r="r" b="b" t="t" l="l"/>
              <a:pathLst>
                <a:path h="1910467" w="367947">
                  <a:moveTo>
                    <a:pt x="0" y="0"/>
                  </a:moveTo>
                  <a:lnTo>
                    <a:pt x="367947" y="0"/>
                  </a:lnTo>
                  <a:lnTo>
                    <a:pt x="367947" y="1910467"/>
                  </a:lnTo>
                  <a:lnTo>
                    <a:pt x="0" y="1910467"/>
                  </a:lnTo>
                  <a:close/>
                </a:path>
              </a:pathLst>
            </a:custGeom>
            <a:solidFill>
              <a:srgbClr val="F3C84B"/>
            </a:solidFill>
          </p:spPr>
        </p:sp>
        <p:sp>
          <p:nvSpPr>
            <p:cNvPr name="TextBox 4" id="4"/>
            <p:cNvSpPr txBox="true"/>
            <p:nvPr/>
          </p:nvSpPr>
          <p:spPr>
            <a:xfrm>
              <a:off x="0" y="-38100"/>
              <a:ext cx="367947" cy="1948567"/>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111732" y="166194"/>
            <a:ext cx="5030340" cy="1102762"/>
          </a:xfrm>
          <a:prstGeom prst="rect">
            <a:avLst/>
          </a:prstGeom>
        </p:spPr>
        <p:txBody>
          <a:bodyPr anchor="t" rtlCol="false" tIns="0" lIns="0" bIns="0" rIns="0">
            <a:spAutoFit/>
          </a:bodyPr>
          <a:lstStyle/>
          <a:p>
            <a:pPr algn="ctr">
              <a:lnSpc>
                <a:spcPts val="3827"/>
              </a:lnSpc>
            </a:pPr>
            <a:r>
              <a:rPr lang="en-US" b="true" sz="4300" spc="8" u="sng">
                <a:solidFill>
                  <a:srgbClr val="3C2E78"/>
                </a:solidFill>
                <a:latin typeface="Avenir Bold"/>
                <a:ea typeface="Avenir Bold"/>
                <a:cs typeface="Avenir Bold"/>
                <a:sym typeface="Avenir Bold"/>
              </a:rPr>
              <a:t>Neurodivergence in common</a:t>
            </a:r>
          </a:p>
        </p:txBody>
      </p:sp>
      <p:sp>
        <p:nvSpPr>
          <p:cNvPr name="Freeform 6" id="6"/>
          <p:cNvSpPr/>
          <p:nvPr/>
        </p:nvSpPr>
        <p:spPr>
          <a:xfrm flipH="false" flipV="false" rot="-381579">
            <a:off x="10076879" y="790202"/>
            <a:ext cx="7496992" cy="5294751"/>
          </a:xfrm>
          <a:custGeom>
            <a:avLst/>
            <a:gdLst/>
            <a:ahLst/>
            <a:cxnLst/>
            <a:rect r="r" b="b" t="t" l="l"/>
            <a:pathLst>
              <a:path h="5294751" w="7496992">
                <a:moveTo>
                  <a:pt x="0" y="0"/>
                </a:moveTo>
                <a:lnTo>
                  <a:pt x="7496992" y="0"/>
                </a:lnTo>
                <a:lnTo>
                  <a:pt x="7496992" y="5294750"/>
                </a:lnTo>
                <a:lnTo>
                  <a:pt x="0" y="5294750"/>
                </a:lnTo>
                <a:lnTo>
                  <a:pt x="0" y="0"/>
                </a:lnTo>
                <a:close/>
              </a:path>
            </a:pathLst>
          </a:custGeom>
          <a:blipFill>
            <a:blip r:embed="rId2"/>
            <a:stretch>
              <a:fillRect l="0" t="0" r="0" b="0"/>
            </a:stretch>
          </a:blipFill>
          <a:ln w="4762" cap="sq">
            <a:solidFill>
              <a:srgbClr val="A6A6A6"/>
            </a:solidFill>
            <a:prstDash val="solid"/>
            <a:miter/>
          </a:ln>
        </p:spPr>
      </p:sp>
      <p:grpSp>
        <p:nvGrpSpPr>
          <p:cNvPr name="Group 7" id="7"/>
          <p:cNvGrpSpPr/>
          <p:nvPr/>
        </p:nvGrpSpPr>
        <p:grpSpPr>
          <a:xfrm rot="5400000">
            <a:off x="-818073" y="2215122"/>
            <a:ext cx="8889950" cy="7253805"/>
            <a:chOff x="0" y="0"/>
            <a:chExt cx="2341386" cy="1910467"/>
          </a:xfrm>
        </p:grpSpPr>
        <p:sp>
          <p:nvSpPr>
            <p:cNvPr name="Freeform 8" id="8"/>
            <p:cNvSpPr/>
            <p:nvPr/>
          </p:nvSpPr>
          <p:spPr>
            <a:xfrm flipH="false" flipV="false" rot="0">
              <a:off x="0" y="0"/>
              <a:ext cx="2341386" cy="1910467"/>
            </a:xfrm>
            <a:custGeom>
              <a:avLst/>
              <a:gdLst/>
              <a:ahLst/>
              <a:cxnLst/>
              <a:rect r="r" b="b" t="t" l="l"/>
              <a:pathLst>
                <a:path h="1910467" w="2341386">
                  <a:moveTo>
                    <a:pt x="0" y="0"/>
                  </a:moveTo>
                  <a:lnTo>
                    <a:pt x="2341386" y="0"/>
                  </a:lnTo>
                  <a:lnTo>
                    <a:pt x="2341386" y="1910467"/>
                  </a:lnTo>
                  <a:lnTo>
                    <a:pt x="0" y="1910467"/>
                  </a:lnTo>
                  <a:close/>
                </a:path>
              </a:pathLst>
            </a:custGeom>
            <a:solidFill>
              <a:srgbClr val="F3C84B">
                <a:alpha val="40784"/>
              </a:srgbClr>
            </a:solidFill>
          </p:spPr>
        </p:sp>
        <p:sp>
          <p:nvSpPr>
            <p:cNvPr name="TextBox 9" id="9"/>
            <p:cNvSpPr txBox="true"/>
            <p:nvPr/>
          </p:nvSpPr>
          <p:spPr>
            <a:xfrm>
              <a:off x="0" y="-38100"/>
              <a:ext cx="2341386" cy="1948567"/>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214564">
            <a:off x="6622230" y="4173768"/>
            <a:ext cx="7496992" cy="5304122"/>
          </a:xfrm>
          <a:custGeom>
            <a:avLst/>
            <a:gdLst/>
            <a:ahLst/>
            <a:cxnLst/>
            <a:rect r="r" b="b" t="t" l="l"/>
            <a:pathLst>
              <a:path h="5304122" w="7496992">
                <a:moveTo>
                  <a:pt x="0" y="0"/>
                </a:moveTo>
                <a:lnTo>
                  <a:pt x="7496992" y="0"/>
                </a:lnTo>
                <a:lnTo>
                  <a:pt x="7496992" y="5304122"/>
                </a:lnTo>
                <a:lnTo>
                  <a:pt x="0" y="5304122"/>
                </a:lnTo>
                <a:lnTo>
                  <a:pt x="0" y="0"/>
                </a:lnTo>
                <a:close/>
              </a:path>
            </a:pathLst>
          </a:custGeom>
          <a:blipFill>
            <a:blip r:embed="rId3"/>
            <a:stretch>
              <a:fillRect l="0" t="0" r="0" b="0"/>
            </a:stretch>
          </a:blipFill>
          <a:ln w="4762" cap="sq">
            <a:solidFill>
              <a:srgbClr val="A6A6A6"/>
            </a:solidFill>
            <a:prstDash val="solid"/>
            <a:miter/>
          </a:ln>
        </p:spPr>
      </p:sp>
      <p:sp>
        <p:nvSpPr>
          <p:cNvPr name="TextBox 11" id="11"/>
          <p:cNvSpPr txBox="true"/>
          <p:nvPr/>
        </p:nvSpPr>
        <p:spPr>
          <a:xfrm rot="0">
            <a:off x="924318" y="2179656"/>
            <a:ext cx="5405168" cy="6560171"/>
          </a:xfrm>
          <a:prstGeom prst="rect">
            <a:avLst/>
          </a:prstGeom>
        </p:spPr>
        <p:txBody>
          <a:bodyPr anchor="t" rtlCol="false" tIns="0" lIns="0" bIns="0" rIns="0">
            <a:spAutoFit/>
          </a:bodyPr>
          <a:lstStyle/>
          <a:p>
            <a:pPr algn="l">
              <a:lnSpc>
                <a:spcPts val="4340"/>
              </a:lnSpc>
            </a:pPr>
            <a:r>
              <a:rPr lang="en-US" sz="3100" spc="6">
                <a:solidFill>
                  <a:srgbClr val="3C2E78"/>
                </a:solidFill>
                <a:latin typeface="Avenir"/>
                <a:ea typeface="Avenir"/>
                <a:cs typeface="Avenir"/>
                <a:sym typeface="Avenir"/>
              </a:rPr>
              <a:t>Alex has a diagnosis of Tourette’s syndome, and Riley has an ADHD diagnosis.</a:t>
            </a:r>
          </a:p>
          <a:p>
            <a:pPr algn="l">
              <a:lnSpc>
                <a:spcPts val="4340"/>
              </a:lnSpc>
            </a:pPr>
          </a:p>
          <a:p>
            <a:pPr algn="l">
              <a:lnSpc>
                <a:spcPts val="4340"/>
              </a:lnSpc>
            </a:pPr>
            <a:r>
              <a:rPr lang="en-US" sz="3100" spc="6">
                <a:solidFill>
                  <a:srgbClr val="3C2E78"/>
                </a:solidFill>
                <a:latin typeface="Avenir"/>
                <a:ea typeface="Avenir"/>
                <a:cs typeface="Avenir"/>
                <a:sym typeface="Avenir"/>
              </a:rPr>
              <a:t>These are totally different labels, but the chart shows they have many traits in common.</a:t>
            </a:r>
          </a:p>
          <a:p>
            <a:pPr algn="l">
              <a:lnSpc>
                <a:spcPts val="4340"/>
              </a:lnSpc>
            </a:pPr>
          </a:p>
          <a:p>
            <a:pPr algn="l">
              <a:lnSpc>
                <a:spcPts val="4340"/>
              </a:lnSpc>
            </a:pPr>
            <a:r>
              <a:rPr lang="en-US" sz="3100" spc="6">
                <a:solidFill>
                  <a:srgbClr val="3C2E78"/>
                </a:solidFill>
                <a:latin typeface="Avenir"/>
                <a:ea typeface="Avenir"/>
                <a:cs typeface="Avenir"/>
                <a:sym typeface="Avenir"/>
              </a:rPr>
              <a:t>Looking at traits rather than labels helps us see the things we all have in common.</a:t>
            </a:r>
          </a:p>
        </p:txBody>
      </p:sp>
      <p:sp>
        <p:nvSpPr>
          <p:cNvPr name="Freeform 12" id="12"/>
          <p:cNvSpPr/>
          <p:nvPr/>
        </p:nvSpPr>
        <p:spPr>
          <a:xfrm flipH="false" flipV="false" rot="0">
            <a:off x="14277342" y="9157047"/>
            <a:ext cx="782985" cy="764343"/>
          </a:xfrm>
          <a:custGeom>
            <a:avLst/>
            <a:gdLst/>
            <a:ahLst/>
            <a:cxnLst/>
            <a:rect r="r" b="b" t="t" l="l"/>
            <a:pathLst>
              <a:path h="764343" w="782985">
                <a:moveTo>
                  <a:pt x="0" y="0"/>
                </a:moveTo>
                <a:lnTo>
                  <a:pt x="782986" y="0"/>
                </a:lnTo>
                <a:lnTo>
                  <a:pt x="782986" y="764343"/>
                </a:lnTo>
                <a:lnTo>
                  <a:pt x="0" y="764343"/>
                </a:lnTo>
                <a:lnTo>
                  <a:pt x="0" y="0"/>
                </a:lnTo>
                <a:close/>
              </a:path>
            </a:pathLst>
          </a:custGeom>
          <a:blipFill>
            <a:blip r:embed="rId4"/>
            <a:stretch>
              <a:fillRect l="0" t="0" r="0" b="0"/>
            </a:stretch>
          </a:blipFill>
        </p:spPr>
      </p:sp>
      <p:sp>
        <p:nvSpPr>
          <p:cNvPr name="TextBox 13" id="13"/>
          <p:cNvSpPr txBox="true"/>
          <p:nvPr/>
        </p:nvSpPr>
        <p:spPr>
          <a:xfrm rot="0">
            <a:off x="15060328" y="9333804"/>
            <a:ext cx="2783724" cy="372730"/>
          </a:xfrm>
          <a:prstGeom prst="rect">
            <a:avLst/>
          </a:prstGeom>
        </p:spPr>
        <p:txBody>
          <a:bodyPr anchor="t" rtlCol="false" tIns="0" lIns="0" bIns="0" rIns="0">
            <a:spAutoFit/>
          </a:bodyPr>
          <a:lstStyle/>
          <a:p>
            <a:pPr algn="ctr">
              <a:lnSpc>
                <a:spcPts val="3080"/>
              </a:lnSpc>
            </a:pPr>
            <a:r>
              <a:rPr lang="en-US" sz="2200">
                <a:solidFill>
                  <a:srgbClr val="3C2E78"/>
                </a:solidFill>
                <a:latin typeface="Canva Sans"/>
                <a:ea typeface="Canva Sans"/>
                <a:cs typeface="Canva Sans"/>
                <a:sym typeface="Canva Sans"/>
              </a:rPr>
              <a:t>www.neurotrait.org</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DF8F5"/>
        </a:solidFill>
      </p:bgPr>
    </p:bg>
    <p:spTree>
      <p:nvGrpSpPr>
        <p:cNvPr id="1" name=""/>
        <p:cNvGrpSpPr/>
        <p:nvPr/>
      </p:nvGrpSpPr>
      <p:grpSpPr>
        <a:xfrm>
          <a:off x="0" y="0"/>
          <a:ext cx="0" cy="0"/>
          <a:chOff x="0" y="0"/>
          <a:chExt cx="0" cy="0"/>
        </a:xfrm>
      </p:grpSpPr>
      <p:grpSp>
        <p:nvGrpSpPr>
          <p:cNvPr name="Group 2" id="2"/>
          <p:cNvGrpSpPr/>
          <p:nvPr/>
        </p:nvGrpSpPr>
        <p:grpSpPr>
          <a:xfrm rot="5400000">
            <a:off x="13933289" y="-2944118"/>
            <a:ext cx="1397050" cy="7312372"/>
            <a:chOff x="0" y="0"/>
            <a:chExt cx="367947" cy="1925892"/>
          </a:xfrm>
        </p:grpSpPr>
        <p:sp>
          <p:nvSpPr>
            <p:cNvPr name="Freeform 3" id="3"/>
            <p:cNvSpPr/>
            <p:nvPr/>
          </p:nvSpPr>
          <p:spPr>
            <a:xfrm flipH="false" flipV="false" rot="0">
              <a:off x="0" y="0"/>
              <a:ext cx="367947" cy="1925892"/>
            </a:xfrm>
            <a:custGeom>
              <a:avLst/>
              <a:gdLst/>
              <a:ahLst/>
              <a:cxnLst/>
              <a:rect r="r" b="b" t="t" l="l"/>
              <a:pathLst>
                <a:path h="1925892" w="367947">
                  <a:moveTo>
                    <a:pt x="0" y="0"/>
                  </a:moveTo>
                  <a:lnTo>
                    <a:pt x="367947" y="0"/>
                  </a:lnTo>
                  <a:lnTo>
                    <a:pt x="367947" y="1925892"/>
                  </a:lnTo>
                  <a:lnTo>
                    <a:pt x="0" y="1925892"/>
                  </a:lnTo>
                  <a:close/>
                </a:path>
              </a:pathLst>
            </a:custGeom>
            <a:solidFill>
              <a:srgbClr val="F3C84B"/>
            </a:solidFill>
          </p:spPr>
        </p:sp>
        <p:sp>
          <p:nvSpPr>
            <p:cNvPr name="TextBox 4" id="4"/>
            <p:cNvSpPr txBox="true"/>
            <p:nvPr/>
          </p:nvSpPr>
          <p:spPr>
            <a:xfrm>
              <a:off x="0" y="-38100"/>
              <a:ext cx="367947" cy="1963992"/>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2013104" y="179737"/>
            <a:ext cx="5311461" cy="1102762"/>
          </a:xfrm>
          <a:prstGeom prst="rect">
            <a:avLst/>
          </a:prstGeom>
        </p:spPr>
        <p:txBody>
          <a:bodyPr anchor="t" rtlCol="false" tIns="0" lIns="0" bIns="0" rIns="0">
            <a:spAutoFit/>
          </a:bodyPr>
          <a:lstStyle/>
          <a:p>
            <a:pPr algn="ctr">
              <a:lnSpc>
                <a:spcPts val="3827"/>
              </a:lnSpc>
            </a:pPr>
            <a:r>
              <a:rPr lang="en-US" b="true" sz="4300" spc="8" u="sng">
                <a:solidFill>
                  <a:srgbClr val="3C2E78"/>
                </a:solidFill>
                <a:latin typeface="Avenir Bold"/>
                <a:ea typeface="Avenir Bold"/>
                <a:cs typeface="Avenir Bold"/>
                <a:sym typeface="Avenir Bold"/>
              </a:rPr>
              <a:t>Same diagnosis, different experience</a:t>
            </a:r>
          </a:p>
        </p:txBody>
      </p:sp>
      <p:grpSp>
        <p:nvGrpSpPr>
          <p:cNvPr name="Group 6" id="6"/>
          <p:cNvGrpSpPr/>
          <p:nvPr/>
        </p:nvGrpSpPr>
        <p:grpSpPr>
          <a:xfrm rot="5400000">
            <a:off x="10186839" y="2199382"/>
            <a:ext cx="8889950" cy="7312372"/>
            <a:chOff x="0" y="0"/>
            <a:chExt cx="2341386" cy="1925892"/>
          </a:xfrm>
        </p:grpSpPr>
        <p:sp>
          <p:nvSpPr>
            <p:cNvPr name="Freeform 7" id="7"/>
            <p:cNvSpPr/>
            <p:nvPr/>
          </p:nvSpPr>
          <p:spPr>
            <a:xfrm flipH="false" flipV="false" rot="0">
              <a:off x="0" y="0"/>
              <a:ext cx="2341386" cy="1925892"/>
            </a:xfrm>
            <a:custGeom>
              <a:avLst/>
              <a:gdLst/>
              <a:ahLst/>
              <a:cxnLst/>
              <a:rect r="r" b="b" t="t" l="l"/>
              <a:pathLst>
                <a:path h="1925892" w="2341386">
                  <a:moveTo>
                    <a:pt x="0" y="0"/>
                  </a:moveTo>
                  <a:lnTo>
                    <a:pt x="2341386" y="0"/>
                  </a:lnTo>
                  <a:lnTo>
                    <a:pt x="2341386" y="1925892"/>
                  </a:lnTo>
                  <a:lnTo>
                    <a:pt x="0" y="1925892"/>
                  </a:lnTo>
                  <a:close/>
                </a:path>
              </a:pathLst>
            </a:custGeom>
            <a:solidFill>
              <a:srgbClr val="F3C84B">
                <a:alpha val="40784"/>
              </a:srgbClr>
            </a:solidFill>
          </p:spPr>
        </p:sp>
        <p:sp>
          <p:nvSpPr>
            <p:cNvPr name="TextBox 8" id="8"/>
            <p:cNvSpPr txBox="true"/>
            <p:nvPr/>
          </p:nvSpPr>
          <p:spPr>
            <a:xfrm>
              <a:off x="0" y="-38100"/>
              <a:ext cx="2341386" cy="1963992"/>
            </a:xfrm>
            <a:prstGeom prst="rect">
              <a:avLst/>
            </a:prstGeom>
          </p:spPr>
          <p:txBody>
            <a:bodyPr anchor="ctr" rtlCol="false" tIns="50800" lIns="50800" bIns="50800" rIns="50800"/>
            <a:lstStyle/>
            <a:p>
              <a:pPr algn="ctr">
                <a:lnSpc>
                  <a:spcPts val="2659"/>
                </a:lnSpc>
              </a:pPr>
            </a:p>
          </p:txBody>
        </p:sp>
      </p:grpSp>
      <p:sp>
        <p:nvSpPr>
          <p:cNvPr name="TextBox 9" id="9"/>
          <p:cNvSpPr txBox="true"/>
          <p:nvPr/>
        </p:nvSpPr>
        <p:spPr>
          <a:xfrm rot="0">
            <a:off x="11849794" y="1979937"/>
            <a:ext cx="5638082" cy="6212826"/>
          </a:xfrm>
          <a:prstGeom prst="rect">
            <a:avLst/>
          </a:prstGeom>
        </p:spPr>
        <p:txBody>
          <a:bodyPr anchor="t" rtlCol="false" tIns="0" lIns="0" bIns="0" rIns="0">
            <a:spAutoFit/>
          </a:bodyPr>
          <a:lstStyle/>
          <a:p>
            <a:pPr algn="l">
              <a:lnSpc>
                <a:spcPts val="4060"/>
              </a:lnSpc>
            </a:pPr>
            <a:r>
              <a:rPr lang="en-US" sz="2900" spc="5">
                <a:solidFill>
                  <a:srgbClr val="3C2E78"/>
                </a:solidFill>
                <a:latin typeface="Avenir"/>
                <a:ea typeface="Avenir"/>
                <a:cs typeface="Avenir"/>
                <a:sym typeface="Avenir"/>
              </a:rPr>
              <a:t>Kim and Jordan share an Autism diagnosis.</a:t>
            </a:r>
          </a:p>
          <a:p>
            <a:pPr algn="l">
              <a:lnSpc>
                <a:spcPts val="4060"/>
              </a:lnSpc>
            </a:pPr>
          </a:p>
          <a:p>
            <a:pPr algn="l">
              <a:lnSpc>
                <a:spcPts val="4060"/>
              </a:lnSpc>
            </a:pPr>
            <a:r>
              <a:rPr lang="en-US" sz="2900" spc="5">
                <a:solidFill>
                  <a:srgbClr val="3C2E78"/>
                </a:solidFill>
                <a:latin typeface="Avenir"/>
                <a:ea typeface="Avenir"/>
                <a:cs typeface="Avenir"/>
                <a:sym typeface="Avenir"/>
              </a:rPr>
              <a:t>While they have a lot in common, they also show many differences.</a:t>
            </a:r>
          </a:p>
          <a:p>
            <a:pPr algn="l">
              <a:lnSpc>
                <a:spcPts val="4060"/>
              </a:lnSpc>
            </a:pPr>
          </a:p>
          <a:p>
            <a:pPr algn="l">
              <a:lnSpc>
                <a:spcPts val="4060"/>
              </a:lnSpc>
            </a:pPr>
            <a:r>
              <a:rPr lang="en-US" sz="2900" spc="5">
                <a:solidFill>
                  <a:srgbClr val="3C2E78"/>
                </a:solidFill>
                <a:latin typeface="Avenir"/>
                <a:ea typeface="Avenir"/>
                <a:cs typeface="Avenir"/>
                <a:sym typeface="Avenir"/>
              </a:rPr>
              <a:t>Every person has unique experiences, which can be influenced by factors like their education, when (or if) they were diagnosed, their social class, ethnicity and gender, and so on.</a:t>
            </a:r>
          </a:p>
        </p:txBody>
      </p:sp>
      <p:sp>
        <p:nvSpPr>
          <p:cNvPr name="Freeform 10" id="10"/>
          <p:cNvSpPr/>
          <p:nvPr/>
        </p:nvSpPr>
        <p:spPr>
          <a:xfrm flipH="false" flipV="false" rot="-402194">
            <a:off x="1028700" y="712068"/>
            <a:ext cx="7148908" cy="5048916"/>
          </a:xfrm>
          <a:custGeom>
            <a:avLst/>
            <a:gdLst/>
            <a:ahLst/>
            <a:cxnLst/>
            <a:rect r="r" b="b" t="t" l="l"/>
            <a:pathLst>
              <a:path h="5048916" w="7148908">
                <a:moveTo>
                  <a:pt x="0" y="0"/>
                </a:moveTo>
                <a:lnTo>
                  <a:pt x="7148908" y="0"/>
                </a:lnTo>
                <a:lnTo>
                  <a:pt x="7148908" y="5048916"/>
                </a:lnTo>
                <a:lnTo>
                  <a:pt x="0" y="5048916"/>
                </a:lnTo>
                <a:lnTo>
                  <a:pt x="0" y="0"/>
                </a:lnTo>
                <a:close/>
              </a:path>
            </a:pathLst>
          </a:custGeom>
          <a:blipFill>
            <a:blip r:embed="rId2"/>
            <a:stretch>
              <a:fillRect l="0" t="0" r="0" b="0"/>
            </a:stretch>
          </a:blipFill>
          <a:ln w="4762" cap="sq">
            <a:solidFill>
              <a:srgbClr val="A6A6A6"/>
            </a:solidFill>
            <a:prstDash val="solid"/>
            <a:miter/>
          </a:ln>
        </p:spPr>
      </p:sp>
      <p:sp>
        <p:nvSpPr>
          <p:cNvPr name="Freeform 11" id="11"/>
          <p:cNvSpPr/>
          <p:nvPr/>
        </p:nvSpPr>
        <p:spPr>
          <a:xfrm flipH="false" flipV="false" rot="321962">
            <a:off x="4097605" y="4542342"/>
            <a:ext cx="7148908" cy="5013172"/>
          </a:xfrm>
          <a:custGeom>
            <a:avLst/>
            <a:gdLst/>
            <a:ahLst/>
            <a:cxnLst/>
            <a:rect r="r" b="b" t="t" l="l"/>
            <a:pathLst>
              <a:path h="5013172" w="7148908">
                <a:moveTo>
                  <a:pt x="0" y="0"/>
                </a:moveTo>
                <a:lnTo>
                  <a:pt x="7148908" y="0"/>
                </a:lnTo>
                <a:lnTo>
                  <a:pt x="7148908" y="5013172"/>
                </a:lnTo>
                <a:lnTo>
                  <a:pt x="0" y="5013172"/>
                </a:lnTo>
                <a:lnTo>
                  <a:pt x="0" y="0"/>
                </a:lnTo>
                <a:close/>
              </a:path>
            </a:pathLst>
          </a:custGeom>
          <a:blipFill>
            <a:blip r:embed="rId3"/>
            <a:stretch>
              <a:fillRect l="0" t="0" r="0" b="0"/>
            </a:stretch>
          </a:blipFill>
          <a:ln w="4762" cap="sq">
            <a:solidFill>
              <a:srgbClr val="A6A6A6"/>
            </a:solidFill>
            <a:prstDash val="solid"/>
            <a:miter/>
          </a:ln>
        </p:spPr>
      </p:sp>
      <p:sp>
        <p:nvSpPr>
          <p:cNvPr name="Freeform 12" id="12"/>
          <p:cNvSpPr/>
          <p:nvPr/>
        </p:nvSpPr>
        <p:spPr>
          <a:xfrm flipH="false" flipV="false" rot="0">
            <a:off x="14277342" y="9157047"/>
            <a:ext cx="782985" cy="764343"/>
          </a:xfrm>
          <a:custGeom>
            <a:avLst/>
            <a:gdLst/>
            <a:ahLst/>
            <a:cxnLst/>
            <a:rect r="r" b="b" t="t" l="l"/>
            <a:pathLst>
              <a:path h="764343" w="782985">
                <a:moveTo>
                  <a:pt x="0" y="0"/>
                </a:moveTo>
                <a:lnTo>
                  <a:pt x="782986" y="0"/>
                </a:lnTo>
                <a:lnTo>
                  <a:pt x="782986" y="764343"/>
                </a:lnTo>
                <a:lnTo>
                  <a:pt x="0" y="764343"/>
                </a:lnTo>
                <a:lnTo>
                  <a:pt x="0" y="0"/>
                </a:lnTo>
                <a:close/>
              </a:path>
            </a:pathLst>
          </a:custGeom>
          <a:blipFill>
            <a:blip r:embed="rId4"/>
            <a:stretch>
              <a:fillRect l="0" t="0" r="0" b="0"/>
            </a:stretch>
          </a:blipFill>
        </p:spPr>
      </p:sp>
      <p:sp>
        <p:nvSpPr>
          <p:cNvPr name="TextBox 13" id="13"/>
          <p:cNvSpPr txBox="true"/>
          <p:nvPr/>
        </p:nvSpPr>
        <p:spPr>
          <a:xfrm rot="0">
            <a:off x="15060328" y="9333804"/>
            <a:ext cx="2783724" cy="372730"/>
          </a:xfrm>
          <a:prstGeom prst="rect">
            <a:avLst/>
          </a:prstGeom>
        </p:spPr>
        <p:txBody>
          <a:bodyPr anchor="t" rtlCol="false" tIns="0" lIns="0" bIns="0" rIns="0">
            <a:spAutoFit/>
          </a:bodyPr>
          <a:lstStyle/>
          <a:p>
            <a:pPr algn="ctr">
              <a:lnSpc>
                <a:spcPts val="3080"/>
              </a:lnSpc>
            </a:pPr>
            <a:r>
              <a:rPr lang="en-US" sz="2200">
                <a:solidFill>
                  <a:srgbClr val="3C2E78"/>
                </a:solidFill>
                <a:latin typeface="Canva Sans"/>
                <a:ea typeface="Canva Sans"/>
                <a:cs typeface="Canva Sans"/>
                <a:sym typeface="Canva Sans"/>
              </a:rPr>
              <a:t>www.neurotrait.org</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DF8F5"/>
        </a:solidFill>
      </p:bgPr>
    </p:bg>
    <p:spTree>
      <p:nvGrpSpPr>
        <p:cNvPr id="1" name=""/>
        <p:cNvGrpSpPr/>
        <p:nvPr/>
      </p:nvGrpSpPr>
      <p:grpSpPr>
        <a:xfrm>
          <a:off x="0" y="0"/>
          <a:ext cx="0" cy="0"/>
          <a:chOff x="0" y="0"/>
          <a:chExt cx="0" cy="0"/>
        </a:xfrm>
      </p:grpSpPr>
      <p:sp>
        <p:nvSpPr>
          <p:cNvPr name="Freeform 2" id="2"/>
          <p:cNvSpPr/>
          <p:nvPr/>
        </p:nvSpPr>
        <p:spPr>
          <a:xfrm flipH="false" flipV="false" rot="439053">
            <a:off x="9286886" y="2764098"/>
            <a:ext cx="7929766" cy="5590485"/>
          </a:xfrm>
          <a:custGeom>
            <a:avLst/>
            <a:gdLst/>
            <a:ahLst/>
            <a:cxnLst/>
            <a:rect r="r" b="b" t="t" l="l"/>
            <a:pathLst>
              <a:path h="5590485" w="7929766">
                <a:moveTo>
                  <a:pt x="0" y="0"/>
                </a:moveTo>
                <a:lnTo>
                  <a:pt x="7929766" y="0"/>
                </a:lnTo>
                <a:lnTo>
                  <a:pt x="7929766" y="5590485"/>
                </a:lnTo>
                <a:lnTo>
                  <a:pt x="0" y="5590485"/>
                </a:lnTo>
                <a:lnTo>
                  <a:pt x="0" y="0"/>
                </a:lnTo>
                <a:close/>
              </a:path>
            </a:pathLst>
          </a:custGeom>
          <a:blipFill>
            <a:blip r:embed="rId2"/>
            <a:stretch>
              <a:fillRect l="0" t="0" r="0" b="0"/>
            </a:stretch>
          </a:blipFill>
        </p:spPr>
      </p:sp>
      <p:sp>
        <p:nvSpPr>
          <p:cNvPr name="TextBox 3" id="3"/>
          <p:cNvSpPr txBox="true"/>
          <p:nvPr/>
        </p:nvSpPr>
        <p:spPr>
          <a:xfrm rot="0">
            <a:off x="1134120" y="2389645"/>
            <a:ext cx="7437097" cy="6577512"/>
          </a:xfrm>
          <a:prstGeom prst="rect">
            <a:avLst/>
          </a:prstGeom>
        </p:spPr>
        <p:txBody>
          <a:bodyPr anchor="t" rtlCol="false" tIns="0" lIns="0" bIns="0" rIns="0">
            <a:spAutoFit/>
          </a:bodyPr>
          <a:lstStyle/>
          <a:p>
            <a:pPr algn="l">
              <a:lnSpc>
                <a:spcPts val="4034"/>
              </a:lnSpc>
            </a:pPr>
            <a:r>
              <a:rPr lang="en-US" sz="2521">
                <a:solidFill>
                  <a:srgbClr val="3C2E78"/>
                </a:solidFill>
                <a:latin typeface="Avenir"/>
                <a:ea typeface="Avenir"/>
                <a:cs typeface="Avenir"/>
                <a:sym typeface="Avenir"/>
              </a:rPr>
              <a:t>It’s true that Neurodivergency exists on a spectrum, so everyone can experience </a:t>
            </a:r>
            <a:r>
              <a:rPr lang="en-US" sz="2521" b="true">
                <a:solidFill>
                  <a:srgbClr val="3C2E78"/>
                </a:solidFill>
                <a:latin typeface="Avenir Bold"/>
                <a:ea typeface="Avenir Bold"/>
                <a:cs typeface="Avenir Bold"/>
                <a:sym typeface="Avenir Bold"/>
              </a:rPr>
              <a:t>some </a:t>
            </a:r>
            <a:r>
              <a:rPr lang="en-US" sz="2521">
                <a:solidFill>
                  <a:srgbClr val="3C2E78"/>
                </a:solidFill>
                <a:latin typeface="Avenir"/>
                <a:ea typeface="Avenir"/>
                <a:cs typeface="Avenir"/>
                <a:sym typeface="Avenir"/>
              </a:rPr>
              <a:t>traits. </a:t>
            </a:r>
          </a:p>
          <a:p>
            <a:pPr algn="l">
              <a:lnSpc>
                <a:spcPts val="4034"/>
              </a:lnSpc>
            </a:pPr>
          </a:p>
          <a:p>
            <a:pPr algn="l">
              <a:lnSpc>
                <a:spcPts val="4034"/>
              </a:lnSpc>
            </a:pPr>
            <a:r>
              <a:rPr lang="en-US" sz="2521">
                <a:solidFill>
                  <a:srgbClr val="3C2E78"/>
                </a:solidFill>
                <a:latin typeface="Avenir"/>
                <a:ea typeface="Avenir"/>
                <a:cs typeface="Avenir"/>
                <a:sym typeface="Avenir"/>
              </a:rPr>
              <a:t>For example, Jo’s chart shows she struggles a lot socially, and can be sensitive to some sensory factors, like lots of noise.</a:t>
            </a:r>
          </a:p>
          <a:p>
            <a:pPr algn="l">
              <a:lnSpc>
                <a:spcPts val="4034"/>
              </a:lnSpc>
            </a:pPr>
          </a:p>
          <a:p>
            <a:pPr algn="l">
              <a:lnSpc>
                <a:spcPts val="4034"/>
              </a:lnSpc>
            </a:pPr>
            <a:r>
              <a:rPr lang="en-US" sz="2521" b="true">
                <a:solidFill>
                  <a:srgbClr val="3C2E78"/>
                </a:solidFill>
                <a:latin typeface="Avenir Bold"/>
                <a:ea typeface="Avenir Bold"/>
                <a:cs typeface="Avenir Bold"/>
                <a:sym typeface="Avenir Bold"/>
              </a:rPr>
              <a:t>BUT...</a:t>
            </a:r>
          </a:p>
          <a:p>
            <a:pPr algn="l">
              <a:lnSpc>
                <a:spcPts val="4034"/>
              </a:lnSpc>
            </a:pPr>
          </a:p>
          <a:p>
            <a:pPr algn="l">
              <a:lnSpc>
                <a:spcPts val="4034"/>
              </a:lnSpc>
            </a:pPr>
            <a:r>
              <a:rPr lang="en-US" sz="2521">
                <a:solidFill>
                  <a:srgbClr val="3C2E78"/>
                </a:solidFill>
                <a:latin typeface="Avenir"/>
                <a:ea typeface="Avenir"/>
                <a:cs typeface="Avenir"/>
                <a:sym typeface="Avenir"/>
              </a:rPr>
              <a:t>Jo doesn’t have the combination and intensity of traits that a Neurodivergent person would - most of the traits don’t impact her life much at all, so it’s not right to say she’s Neurodivergent.</a:t>
            </a:r>
          </a:p>
        </p:txBody>
      </p:sp>
      <p:sp>
        <p:nvSpPr>
          <p:cNvPr name="TextBox 4" id="4"/>
          <p:cNvSpPr txBox="true"/>
          <p:nvPr/>
        </p:nvSpPr>
        <p:spPr>
          <a:xfrm rot="0">
            <a:off x="1134120" y="467313"/>
            <a:ext cx="10665628" cy="1304290"/>
          </a:xfrm>
          <a:prstGeom prst="rect">
            <a:avLst/>
          </a:prstGeom>
        </p:spPr>
        <p:txBody>
          <a:bodyPr anchor="t" rtlCol="false" tIns="0" lIns="0" bIns="0" rIns="0">
            <a:spAutoFit/>
          </a:bodyPr>
          <a:lstStyle/>
          <a:p>
            <a:pPr algn="l">
              <a:lnSpc>
                <a:spcPts val="9919"/>
              </a:lnSpc>
            </a:pPr>
            <a:r>
              <a:rPr lang="en-US" sz="6199" u="sng" b="true">
                <a:solidFill>
                  <a:srgbClr val="3C2E78"/>
                </a:solidFill>
                <a:latin typeface="Avenir Bold"/>
                <a:ea typeface="Avenir Bold"/>
                <a:cs typeface="Avenir Bold"/>
                <a:sym typeface="Avenir Bold"/>
              </a:rPr>
              <a:t>“Everyone is a bit Autistic”</a:t>
            </a:r>
          </a:p>
        </p:txBody>
      </p:sp>
      <p:sp>
        <p:nvSpPr>
          <p:cNvPr name="Freeform 5" id="5"/>
          <p:cNvSpPr/>
          <p:nvPr/>
        </p:nvSpPr>
        <p:spPr>
          <a:xfrm flipH="false" flipV="false" rot="0">
            <a:off x="14277342" y="9157047"/>
            <a:ext cx="782985" cy="764343"/>
          </a:xfrm>
          <a:custGeom>
            <a:avLst/>
            <a:gdLst/>
            <a:ahLst/>
            <a:cxnLst/>
            <a:rect r="r" b="b" t="t" l="l"/>
            <a:pathLst>
              <a:path h="764343" w="782985">
                <a:moveTo>
                  <a:pt x="0" y="0"/>
                </a:moveTo>
                <a:lnTo>
                  <a:pt x="782986" y="0"/>
                </a:lnTo>
                <a:lnTo>
                  <a:pt x="782986" y="764343"/>
                </a:lnTo>
                <a:lnTo>
                  <a:pt x="0" y="764343"/>
                </a:lnTo>
                <a:lnTo>
                  <a:pt x="0" y="0"/>
                </a:lnTo>
                <a:close/>
              </a:path>
            </a:pathLst>
          </a:custGeom>
          <a:blipFill>
            <a:blip r:embed="rId3"/>
            <a:stretch>
              <a:fillRect l="0" t="0" r="0" b="0"/>
            </a:stretch>
          </a:blipFill>
        </p:spPr>
      </p:sp>
      <p:sp>
        <p:nvSpPr>
          <p:cNvPr name="TextBox 6" id="6"/>
          <p:cNvSpPr txBox="true"/>
          <p:nvPr/>
        </p:nvSpPr>
        <p:spPr>
          <a:xfrm rot="0">
            <a:off x="15060328" y="9333804"/>
            <a:ext cx="2783724" cy="372730"/>
          </a:xfrm>
          <a:prstGeom prst="rect">
            <a:avLst/>
          </a:prstGeom>
        </p:spPr>
        <p:txBody>
          <a:bodyPr anchor="t" rtlCol="false" tIns="0" lIns="0" bIns="0" rIns="0">
            <a:spAutoFit/>
          </a:bodyPr>
          <a:lstStyle/>
          <a:p>
            <a:pPr algn="ctr">
              <a:lnSpc>
                <a:spcPts val="3080"/>
              </a:lnSpc>
            </a:pPr>
            <a:r>
              <a:rPr lang="en-US" sz="2200">
                <a:solidFill>
                  <a:srgbClr val="3C2E78"/>
                </a:solidFill>
                <a:latin typeface="Canva Sans"/>
                <a:ea typeface="Canva Sans"/>
                <a:cs typeface="Canva Sans"/>
                <a:sym typeface="Canva Sans"/>
              </a:rPr>
              <a:t>www.neurotrait.org</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DF8F5"/>
        </a:solidFill>
      </p:bgPr>
    </p:bg>
    <p:spTree>
      <p:nvGrpSpPr>
        <p:cNvPr id="1" name=""/>
        <p:cNvGrpSpPr/>
        <p:nvPr/>
      </p:nvGrpSpPr>
      <p:grpSpPr>
        <a:xfrm>
          <a:off x="0" y="0"/>
          <a:ext cx="0" cy="0"/>
          <a:chOff x="0" y="0"/>
          <a:chExt cx="0" cy="0"/>
        </a:xfrm>
      </p:grpSpPr>
      <p:grpSp>
        <p:nvGrpSpPr>
          <p:cNvPr name="Group 2" id="2"/>
          <p:cNvGrpSpPr/>
          <p:nvPr/>
        </p:nvGrpSpPr>
        <p:grpSpPr>
          <a:xfrm rot="0">
            <a:off x="9144000" y="0"/>
            <a:ext cx="9144000" cy="10287000"/>
            <a:chOff x="0" y="0"/>
            <a:chExt cx="2408296" cy="2709333"/>
          </a:xfrm>
        </p:grpSpPr>
        <p:sp>
          <p:nvSpPr>
            <p:cNvPr name="Freeform 3" id="3"/>
            <p:cNvSpPr/>
            <p:nvPr/>
          </p:nvSpPr>
          <p:spPr>
            <a:xfrm flipH="false" flipV="false" rot="0">
              <a:off x="0" y="0"/>
              <a:ext cx="2408296" cy="2709333"/>
            </a:xfrm>
            <a:custGeom>
              <a:avLst/>
              <a:gdLst/>
              <a:ahLst/>
              <a:cxnLst/>
              <a:rect r="r" b="b" t="t" l="l"/>
              <a:pathLst>
                <a:path h="2709333" w="2408296">
                  <a:moveTo>
                    <a:pt x="0" y="0"/>
                  </a:moveTo>
                  <a:lnTo>
                    <a:pt x="2408296" y="0"/>
                  </a:lnTo>
                  <a:lnTo>
                    <a:pt x="2408296" y="2709333"/>
                  </a:lnTo>
                  <a:lnTo>
                    <a:pt x="0" y="2709333"/>
                  </a:lnTo>
                  <a:close/>
                </a:path>
              </a:pathLst>
            </a:custGeom>
            <a:solidFill>
              <a:srgbClr val="F3C84B"/>
            </a:solidFill>
          </p:spPr>
        </p:sp>
        <p:sp>
          <p:nvSpPr>
            <p:cNvPr name="TextBox 4" id="4"/>
            <p:cNvSpPr txBox="true"/>
            <p:nvPr/>
          </p:nvSpPr>
          <p:spPr>
            <a:xfrm>
              <a:off x="0" y="-38100"/>
              <a:ext cx="2408296" cy="2747433"/>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443237" y="3372922"/>
            <a:ext cx="6270114" cy="4895273"/>
          </a:xfrm>
          <a:prstGeom prst="rect">
            <a:avLst/>
          </a:prstGeom>
        </p:spPr>
        <p:txBody>
          <a:bodyPr anchor="t" rtlCol="false" tIns="0" lIns="0" bIns="0" rIns="0">
            <a:spAutoFit/>
          </a:bodyPr>
          <a:lstStyle/>
          <a:p>
            <a:pPr algn="just">
              <a:lnSpc>
                <a:spcPts val="3253"/>
              </a:lnSpc>
            </a:pPr>
            <a:r>
              <a:rPr lang="en-US" sz="2020">
                <a:solidFill>
                  <a:srgbClr val="3C2E78"/>
                </a:solidFill>
                <a:latin typeface="Avenir"/>
                <a:ea typeface="Avenir"/>
                <a:cs typeface="Avenir"/>
                <a:sym typeface="Avenir"/>
              </a:rPr>
              <a:t>Tools like the Neurotrait Wheel can help spark useful conversations, but they’re just the beginning. </a:t>
            </a:r>
          </a:p>
          <a:p>
            <a:pPr algn="just">
              <a:lnSpc>
                <a:spcPts val="3253"/>
              </a:lnSpc>
            </a:pPr>
          </a:p>
          <a:p>
            <a:pPr algn="just">
              <a:lnSpc>
                <a:spcPts val="3253"/>
              </a:lnSpc>
            </a:pPr>
            <a:r>
              <a:rPr lang="en-US" sz="2020">
                <a:solidFill>
                  <a:srgbClr val="3C2E78"/>
                </a:solidFill>
                <a:latin typeface="Avenir"/>
                <a:ea typeface="Avenir"/>
                <a:cs typeface="Avenir"/>
                <a:sym typeface="Avenir"/>
              </a:rPr>
              <a:t>The most important thing you can do is be open, listen without judgement, and focus on what helps </a:t>
            </a:r>
            <a:r>
              <a:rPr lang="en-US" sz="2020" b="true">
                <a:solidFill>
                  <a:srgbClr val="3C2E78"/>
                </a:solidFill>
                <a:latin typeface="Avenir Bold"/>
                <a:ea typeface="Avenir Bold"/>
                <a:cs typeface="Avenir Bold"/>
                <a:sym typeface="Avenir Bold"/>
              </a:rPr>
              <a:t>each individual thrive.</a:t>
            </a:r>
          </a:p>
          <a:p>
            <a:pPr algn="just">
              <a:lnSpc>
                <a:spcPts val="3253"/>
              </a:lnSpc>
            </a:pPr>
          </a:p>
          <a:p>
            <a:pPr algn="just">
              <a:lnSpc>
                <a:spcPts val="3253"/>
              </a:lnSpc>
            </a:pPr>
            <a:r>
              <a:rPr lang="en-US" sz="2020">
                <a:solidFill>
                  <a:srgbClr val="3C2E78"/>
                </a:solidFill>
                <a:latin typeface="Avenir"/>
                <a:ea typeface="Avenir"/>
                <a:cs typeface="Avenir"/>
                <a:sym typeface="Avenir"/>
              </a:rPr>
              <a:t>Remember: not everyone gets a diagnosis, and not all people with the same diagnosis have the same needs. That’s why this trait-based model helps. It gives us a way to talk about what someone actually experiences day-to-day.</a:t>
            </a:r>
          </a:p>
        </p:txBody>
      </p:sp>
      <p:sp>
        <p:nvSpPr>
          <p:cNvPr name="TextBox 6" id="6"/>
          <p:cNvSpPr txBox="true"/>
          <p:nvPr/>
        </p:nvSpPr>
        <p:spPr>
          <a:xfrm rot="0">
            <a:off x="1443237" y="937895"/>
            <a:ext cx="6068492" cy="2381885"/>
          </a:xfrm>
          <a:prstGeom prst="rect">
            <a:avLst/>
          </a:prstGeom>
        </p:spPr>
        <p:txBody>
          <a:bodyPr anchor="t" rtlCol="false" tIns="0" lIns="0" bIns="0" rIns="0">
            <a:spAutoFit/>
          </a:bodyPr>
          <a:lstStyle/>
          <a:p>
            <a:pPr algn="just">
              <a:lnSpc>
                <a:spcPts val="5994"/>
              </a:lnSpc>
            </a:pPr>
            <a:r>
              <a:rPr lang="en-US" b="true" sz="5499" u="sng">
                <a:solidFill>
                  <a:srgbClr val="3C2E78"/>
                </a:solidFill>
                <a:latin typeface="Avenir Bold"/>
                <a:ea typeface="Avenir Bold"/>
                <a:cs typeface="Avenir Bold"/>
                <a:sym typeface="Avenir Bold"/>
              </a:rPr>
              <a:t>Supporting Neurodivergent people at work</a:t>
            </a:r>
          </a:p>
        </p:txBody>
      </p:sp>
      <p:sp>
        <p:nvSpPr>
          <p:cNvPr name="Freeform 7" id="7"/>
          <p:cNvSpPr/>
          <p:nvPr/>
        </p:nvSpPr>
        <p:spPr>
          <a:xfrm flipH="false" flipV="false" rot="0">
            <a:off x="14277342" y="9157047"/>
            <a:ext cx="782985" cy="764343"/>
          </a:xfrm>
          <a:custGeom>
            <a:avLst/>
            <a:gdLst/>
            <a:ahLst/>
            <a:cxnLst/>
            <a:rect r="r" b="b" t="t" l="l"/>
            <a:pathLst>
              <a:path h="764343" w="782985">
                <a:moveTo>
                  <a:pt x="0" y="0"/>
                </a:moveTo>
                <a:lnTo>
                  <a:pt x="782986" y="0"/>
                </a:lnTo>
                <a:lnTo>
                  <a:pt x="782986" y="764343"/>
                </a:lnTo>
                <a:lnTo>
                  <a:pt x="0" y="764343"/>
                </a:lnTo>
                <a:lnTo>
                  <a:pt x="0" y="0"/>
                </a:lnTo>
                <a:close/>
              </a:path>
            </a:pathLst>
          </a:custGeom>
          <a:blipFill>
            <a:blip r:embed="rId2"/>
            <a:stretch>
              <a:fillRect l="0" t="0" r="0" b="0"/>
            </a:stretch>
          </a:blipFill>
        </p:spPr>
      </p:sp>
      <p:sp>
        <p:nvSpPr>
          <p:cNvPr name="TextBox 8" id="8"/>
          <p:cNvSpPr txBox="true"/>
          <p:nvPr/>
        </p:nvSpPr>
        <p:spPr>
          <a:xfrm rot="0">
            <a:off x="15060328" y="9333804"/>
            <a:ext cx="2783724" cy="372730"/>
          </a:xfrm>
          <a:prstGeom prst="rect">
            <a:avLst/>
          </a:prstGeom>
        </p:spPr>
        <p:txBody>
          <a:bodyPr anchor="t" rtlCol="false" tIns="0" lIns="0" bIns="0" rIns="0">
            <a:spAutoFit/>
          </a:bodyPr>
          <a:lstStyle/>
          <a:p>
            <a:pPr algn="ctr">
              <a:lnSpc>
                <a:spcPts val="3080"/>
              </a:lnSpc>
            </a:pPr>
            <a:r>
              <a:rPr lang="en-US" sz="2200">
                <a:solidFill>
                  <a:srgbClr val="3C2E78"/>
                </a:solidFill>
                <a:latin typeface="Canva Sans"/>
                <a:ea typeface="Canva Sans"/>
                <a:cs typeface="Canva Sans"/>
                <a:sym typeface="Canva Sans"/>
              </a:rPr>
              <a:t>www.neurotrait.org</a:t>
            </a:r>
          </a:p>
        </p:txBody>
      </p:sp>
      <p:sp>
        <p:nvSpPr>
          <p:cNvPr name="TextBox 9" id="9"/>
          <p:cNvSpPr txBox="true"/>
          <p:nvPr/>
        </p:nvSpPr>
        <p:spPr>
          <a:xfrm rot="0">
            <a:off x="9929414" y="2978867"/>
            <a:ext cx="7573173" cy="5154869"/>
          </a:xfrm>
          <a:prstGeom prst="rect">
            <a:avLst/>
          </a:prstGeom>
        </p:spPr>
        <p:txBody>
          <a:bodyPr anchor="t" rtlCol="false" tIns="0" lIns="0" bIns="0" rIns="0">
            <a:spAutoFit/>
          </a:bodyPr>
          <a:lstStyle/>
          <a:p>
            <a:pPr algn="l" marL="626104" indent="-313052" lvl="1">
              <a:lnSpc>
                <a:spcPts val="5915"/>
              </a:lnSpc>
              <a:buFont typeface="Arial"/>
              <a:buChar char="•"/>
            </a:pPr>
            <a:r>
              <a:rPr lang="en-US" sz="2899">
                <a:solidFill>
                  <a:srgbClr val="3C2E78"/>
                </a:solidFill>
                <a:latin typeface="Avenir"/>
                <a:ea typeface="Avenir"/>
                <a:cs typeface="Avenir"/>
                <a:sym typeface="Avenir"/>
              </a:rPr>
              <a:t>Look for people’s strengths, and make use of them</a:t>
            </a:r>
          </a:p>
          <a:p>
            <a:pPr algn="l" marL="626104" indent="-313052" lvl="1">
              <a:lnSpc>
                <a:spcPts val="5915"/>
              </a:lnSpc>
              <a:buFont typeface="Arial"/>
              <a:buChar char="•"/>
            </a:pPr>
            <a:r>
              <a:rPr lang="en-US" sz="2899">
                <a:solidFill>
                  <a:srgbClr val="3C2E78"/>
                </a:solidFill>
                <a:latin typeface="Avenir"/>
                <a:ea typeface="Avenir"/>
                <a:cs typeface="Avenir"/>
                <a:sym typeface="Avenir"/>
              </a:rPr>
              <a:t>Ask about needs, not labels</a:t>
            </a:r>
          </a:p>
          <a:p>
            <a:pPr algn="l" marL="626104" indent="-313052" lvl="1">
              <a:lnSpc>
                <a:spcPts val="5915"/>
              </a:lnSpc>
              <a:buFont typeface="Arial"/>
              <a:buChar char="•"/>
            </a:pPr>
            <a:r>
              <a:rPr lang="en-US" sz="2899">
                <a:solidFill>
                  <a:srgbClr val="3C2E78"/>
                </a:solidFill>
                <a:latin typeface="Avenir"/>
                <a:ea typeface="Avenir"/>
                <a:cs typeface="Avenir"/>
                <a:sym typeface="Avenir"/>
              </a:rPr>
              <a:t>Understand that traits may vary daily</a:t>
            </a:r>
          </a:p>
          <a:p>
            <a:pPr algn="l" marL="626104" indent="-313052" lvl="1">
              <a:lnSpc>
                <a:spcPts val="5915"/>
              </a:lnSpc>
              <a:buFont typeface="Arial"/>
              <a:buChar char="•"/>
            </a:pPr>
            <a:r>
              <a:rPr lang="en-US" sz="2899">
                <a:solidFill>
                  <a:srgbClr val="3C2E78"/>
                </a:solidFill>
                <a:latin typeface="Avenir"/>
                <a:ea typeface="Avenir"/>
                <a:cs typeface="Avenir"/>
                <a:sym typeface="Avenir"/>
              </a:rPr>
              <a:t>Don’t assume - listen to the individual</a:t>
            </a:r>
          </a:p>
          <a:p>
            <a:pPr algn="l" marL="626104" indent="-313052" lvl="1">
              <a:lnSpc>
                <a:spcPts val="5915"/>
              </a:lnSpc>
              <a:buFont typeface="Arial"/>
              <a:buChar char="•"/>
            </a:pPr>
            <a:r>
              <a:rPr lang="en-US" sz="2899">
                <a:solidFill>
                  <a:srgbClr val="3C2E78"/>
                </a:solidFill>
                <a:latin typeface="Avenir"/>
                <a:ea typeface="Avenir"/>
                <a:cs typeface="Avenir"/>
                <a:sym typeface="Avenir"/>
              </a:rPr>
              <a:t>Think flexibly - one size doesn’t fit all</a:t>
            </a:r>
          </a:p>
          <a:p>
            <a:pPr algn="l" marL="626104" indent="-313052" lvl="1">
              <a:lnSpc>
                <a:spcPts val="5364"/>
              </a:lnSpc>
              <a:buFont typeface="Arial"/>
              <a:buChar char="•"/>
            </a:pPr>
            <a:r>
              <a:rPr lang="en-US" sz="2899">
                <a:solidFill>
                  <a:srgbClr val="3C2E78"/>
                </a:solidFill>
                <a:latin typeface="Avenir"/>
                <a:ea typeface="Avenir"/>
                <a:cs typeface="Avenir"/>
                <a:sym typeface="Avenir"/>
              </a:rPr>
              <a:t>Use tools like this to guide conversations</a:t>
            </a:r>
          </a:p>
        </p:txBody>
      </p:sp>
      <p:sp>
        <p:nvSpPr>
          <p:cNvPr name="TextBox 10" id="10"/>
          <p:cNvSpPr txBox="true"/>
          <p:nvPr/>
        </p:nvSpPr>
        <p:spPr>
          <a:xfrm rot="0">
            <a:off x="10130121" y="1410017"/>
            <a:ext cx="5752231" cy="1161415"/>
          </a:xfrm>
          <a:prstGeom prst="rect">
            <a:avLst/>
          </a:prstGeom>
        </p:spPr>
        <p:txBody>
          <a:bodyPr anchor="t" rtlCol="false" tIns="0" lIns="0" bIns="0" rIns="0">
            <a:spAutoFit/>
          </a:bodyPr>
          <a:lstStyle/>
          <a:p>
            <a:pPr algn="r">
              <a:lnSpc>
                <a:spcPts val="8854"/>
              </a:lnSpc>
            </a:pPr>
            <a:r>
              <a:rPr lang="en-US" b="true" sz="5499" u="sng">
                <a:solidFill>
                  <a:srgbClr val="3C2E78"/>
                </a:solidFill>
                <a:latin typeface="Avenir Bold"/>
                <a:ea typeface="Avenir Bold"/>
                <a:cs typeface="Avenir Bold"/>
                <a:sym typeface="Avenir Bold"/>
              </a:rPr>
              <a:t>What you can do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DAGpA6psf7s</dc:identifier>
  <dcterms:modified xsi:type="dcterms:W3CDTF">2011-08-01T06:04:30Z</dcterms:modified>
  <cp:revision>1</cp:revision>
  <dc:title>Explaining Neurodiversity with the Neurotraits Wheel</dc:title>
</cp:coreProperties>
</file>